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notesMasterIdLst>
    <p:notesMasterId r:id="rId24"/>
  </p:notesMasterIdLst>
  <p:sldIdLst>
    <p:sldId id="257" r:id="rId3"/>
    <p:sldId id="264" r:id="rId4"/>
    <p:sldId id="267" r:id="rId5"/>
    <p:sldId id="266" r:id="rId6"/>
    <p:sldId id="268" r:id="rId7"/>
    <p:sldId id="270" r:id="rId8"/>
    <p:sldId id="265" r:id="rId9"/>
    <p:sldId id="284" r:id="rId10"/>
    <p:sldId id="261" r:id="rId11"/>
    <p:sldId id="263" r:id="rId12"/>
    <p:sldId id="262" r:id="rId13"/>
    <p:sldId id="260" r:id="rId14"/>
    <p:sldId id="258" r:id="rId15"/>
    <p:sldId id="278" r:id="rId16"/>
    <p:sldId id="279" r:id="rId17"/>
    <p:sldId id="282" r:id="rId18"/>
    <p:sldId id="274" r:id="rId19"/>
    <p:sldId id="286" r:id="rId20"/>
    <p:sldId id="285" r:id="rId21"/>
    <p:sldId id="281" r:id="rId22"/>
    <p:sldId id="277" r:id="rId2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D5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0" autoAdjust="0"/>
    <p:restoredTop sz="77599" autoAdjust="0"/>
  </p:normalViewPr>
  <p:slideViewPr>
    <p:cSldViewPr>
      <p:cViewPr varScale="1">
        <p:scale>
          <a:sx n="70" d="100"/>
          <a:sy n="7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20DDA-B988-4A25-97D1-C53387087902}" type="datetimeFigureOut">
              <a:rPr lang="fr-FR" smtClean="0"/>
              <a:pPr/>
              <a:t>29/09/2015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F321B-8A3E-4360-B30C-5DA0DD98336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9476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Diaporama destiné à la formation des chefs d’établissements. Ils pourront utiliser certaines diapositives pour la préparation de la rentrée 2016 avec les équipes pédagogiques.</a:t>
            </a:r>
          </a:p>
          <a:p>
            <a:r>
              <a:rPr lang="fr-FR" dirty="0" smtClean="0"/>
              <a:t>Les deux éléments à combiner en permanence sont la </a:t>
            </a:r>
            <a:r>
              <a:rPr lang="fr-FR" b="1" i="1" dirty="0" smtClean="0"/>
              <a:t>liberté</a:t>
            </a:r>
            <a:r>
              <a:rPr lang="fr-FR" dirty="0" smtClean="0"/>
              <a:t> offerte par les textes et le </a:t>
            </a:r>
            <a:r>
              <a:rPr lang="fr-FR" b="1" i="1" dirty="0" smtClean="0"/>
              <a:t>cadre</a:t>
            </a:r>
            <a:r>
              <a:rPr lang="fr-FR" dirty="0" smtClean="0"/>
              <a:t> fixé par ces mêmes textes.</a:t>
            </a:r>
          </a:p>
          <a:p>
            <a:r>
              <a:rPr lang="fr-FR" dirty="0" smtClean="0"/>
              <a:t>Toutes</a:t>
            </a:r>
            <a:r>
              <a:rPr lang="fr-FR" baseline="0" dirty="0" smtClean="0"/>
              <a:t> les mises en œuvre, propres à chaque établissement, doivent être en priorité dictées par une orientation </a:t>
            </a:r>
            <a:r>
              <a:rPr lang="fr-FR" b="1" i="1" baseline="0" dirty="0" smtClean="0"/>
              <a:t>pédagogique</a:t>
            </a:r>
            <a:r>
              <a:rPr lang="fr-FR" baseline="0" dirty="0" smtClean="0"/>
              <a:t> (qui est le cœur de la loi d’orientation).</a:t>
            </a:r>
          </a:p>
          <a:p>
            <a:r>
              <a:rPr lang="fr-FR" baseline="0" dirty="0" smtClean="0"/>
              <a:t>Aucun des exemples donnés par la suite ne saurait être modélisant.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97194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heures d’accompagnement personnalisé constituent un « laboratoire » pour les enseignants qui n’ont pas encore intégré la notion d’accompagnement (voir le décret sur le suivi et l’accompagnement des élèves, et les ressources à venir, nationales comme académiques)</a:t>
            </a:r>
          </a:p>
          <a:p>
            <a:r>
              <a:rPr lang="fr-FR" dirty="0" smtClean="0"/>
              <a:t>La</a:t>
            </a:r>
            <a:r>
              <a:rPr lang="fr-FR" baseline="0" dirty="0" smtClean="0"/>
              <a:t> pratique de l’accompagnement personnalisé induit un changement de posture dans l’ensemble des cours, ainsi que dans leur préparation et leur analyse (c’est à dire la mise en œuvre de l’accompagnement pédagogique) : dans l’idéal les heures d’</a:t>
            </a:r>
            <a:r>
              <a:rPr lang="fr-FR" baseline="0" dirty="0" err="1" smtClean="0"/>
              <a:t>APersonnalisé</a:t>
            </a:r>
            <a:r>
              <a:rPr lang="fr-FR" baseline="0" dirty="0" smtClean="0"/>
              <a:t> ne seront plus d’actualité dans quelques années, l’accompagnement pédagogique étant installé pour tous.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58082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problème ne se pose qu’au niveau du vocabulaire, mais de réelles confusions peuvent s’installer</a:t>
            </a:r>
          </a:p>
          <a:p>
            <a:r>
              <a:rPr lang="fr-FR" dirty="0" smtClean="0"/>
              <a:t>Les EC sont simplement une forme différente des cours, pendant lesquels on insistera davantage sur</a:t>
            </a:r>
            <a:r>
              <a:rPr lang="fr-FR" baseline="0" dirty="0" smtClean="0"/>
              <a:t> l’interdisciplinarité ou l’accompagnement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4573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ne pas confondre</a:t>
            </a:r>
            <a:r>
              <a:rPr lang="fr-FR" baseline="0" dirty="0" smtClean="0"/>
              <a:t> disciplines et enseignants : par exemple un enseignant de technologie peut, </a:t>
            </a:r>
            <a:r>
              <a:rPr lang="fr-FR" b="1" i="1" baseline="0" dirty="0" smtClean="0"/>
              <a:t>s’il le souhaite</a:t>
            </a:r>
            <a:r>
              <a:rPr lang="fr-FR" baseline="0" dirty="0" smtClean="0"/>
              <a:t>, enseigner à la fois la technologie et la physique-chimie (enseignement intégré mais sur deux disciplines)</a:t>
            </a:r>
          </a:p>
          <a:p>
            <a:r>
              <a:rPr lang="fr-FR" baseline="0" dirty="0" smtClean="0"/>
              <a:t>L’EIST ne présente aucun caractère obligatoire, les établissements peuvent faire le choix de le maintenir, le supprimer ou s’y mettre</a:t>
            </a:r>
          </a:p>
          <a:p>
            <a:r>
              <a:rPr lang="fr-FR" baseline="0" dirty="0" smtClean="0"/>
              <a:t>Il est possible d’avoir certaines classes en EIST et d’autres en enseignements séparés.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649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prévoir</a:t>
            </a:r>
            <a:r>
              <a:rPr lang="fr-FR" baseline="0" dirty="0" smtClean="0"/>
              <a:t> qu’un élève qui change de classe d’une année à l’autre soit assuré de couvrir au moins 6 thématiques d’EPI n’impose pas forcément une identité des EPI entre toutes les divisions d’un même niveau (solution simple) mais la programmation retenue doit permettre d’en être sûr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5552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 exemple (donc non modélisant) dans lequel les heures d’EC changent chaque trimestre : l’animation de la diapositive suivante permet de montrer que ces</a:t>
            </a:r>
            <a:r>
              <a:rPr lang="fr-FR" baseline="0" dirty="0" smtClean="0"/>
              <a:t> heures prennent place dans les heures de cours et ne sont pas des heures supplémentaires, le passage à la troisième diapositive montre le changement d’un trimestre à l’autre (différentes disciplines sont impliquées dans le courant de l’année)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3431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</a:t>
            </a:r>
            <a:r>
              <a:rPr lang="fr-FR" baseline="0" dirty="0" smtClean="0"/>
              <a:t> 4h d’EC ne sont pas un cadre hyper rigide : dans cet exemple une semaine à 5h suivie d’une semaine à 3h permet d’impliquer l’EPS sur les 2h par quinzaine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366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7154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emploi du temps non optimisé</a:t>
            </a:r>
          </a:p>
          <a:p>
            <a:r>
              <a:rPr lang="fr-FR" dirty="0" smtClean="0"/>
              <a:t>le jeudi</a:t>
            </a:r>
            <a:r>
              <a:rPr lang="fr-FR" baseline="0" dirty="0" smtClean="0"/>
              <a:t> matin est occupé au premier trimestre mais libre ensuite, les classes de 3</a:t>
            </a:r>
            <a:r>
              <a:rPr lang="fr-FR" baseline="30000" dirty="0" smtClean="0"/>
              <a:t>e</a:t>
            </a:r>
            <a:r>
              <a:rPr lang="fr-FR" baseline="0" dirty="0" smtClean="0"/>
              <a:t> ont toujours un cours « classique » alors que pour les 5</a:t>
            </a:r>
            <a:r>
              <a:rPr lang="fr-FR" baseline="30000" dirty="0" smtClean="0"/>
              <a:t>e</a:t>
            </a:r>
            <a:r>
              <a:rPr lang="fr-FR" baseline="0" dirty="0" smtClean="0"/>
              <a:t> par exemple au deuxième trimestre le cours prend place dans un EPI</a:t>
            </a:r>
          </a:p>
          <a:p>
            <a:r>
              <a:rPr lang="fr-FR" baseline="0" dirty="0" smtClean="0"/>
              <a:t>les heures ne sont pas identiques selon les trimestres : 20h au premier, 18h au second et 19h au troisième, soit une moyenne de 19h, doivent être acceptées par l’enseignant (importance de la concertation)</a:t>
            </a:r>
          </a:p>
          <a:p>
            <a:r>
              <a:rPr lang="fr-FR" baseline="0" dirty="0" smtClean="0"/>
              <a:t>→ passer au fichier </a:t>
            </a:r>
            <a:r>
              <a:rPr lang="fr-FR" baseline="0" dirty="0" err="1" smtClean="0"/>
              <a:t>excel</a:t>
            </a:r>
            <a:r>
              <a:rPr lang="fr-FR" baseline="0" dirty="0" smtClean="0"/>
              <a:t> avec les outils de préparation avant de revenir sur le diaporama pour des exemple sur le cas de l’EPI LCA en parallèle d’autres EPI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8017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Les latinistes ne doivent pas être regroupés sur une seule classe mais toute répartition est possible</a:t>
            </a:r>
            <a:endParaRPr lang="fr-FR" dirty="0" smtClean="0"/>
          </a:p>
          <a:p>
            <a:r>
              <a:rPr lang="fr-FR" dirty="0" smtClean="0"/>
              <a:t>Dans le </a:t>
            </a:r>
            <a:r>
              <a:rPr lang="fr-FR" dirty="0" err="1" smtClean="0"/>
              <a:t>casprésent</a:t>
            </a:r>
            <a:r>
              <a:rPr lang="fr-FR" dirty="0" smtClean="0"/>
              <a:t> ils sont répartis sur deux classes, et les deux classes n’ont</a:t>
            </a:r>
            <a:r>
              <a:rPr lang="fr-FR" baseline="0" dirty="0" smtClean="0"/>
              <a:t> pas le même professeur de français : un des enseignants prend les latinistes (L), l’autre les non-latinistes (NL)</a:t>
            </a:r>
          </a:p>
          <a:p>
            <a:r>
              <a:rPr lang="fr-FR" baseline="0" dirty="0" smtClean="0"/>
              <a:t>pour assurer la pluridisciplinarité la première heure sera faite en </a:t>
            </a:r>
            <a:r>
              <a:rPr lang="fr-FR" baseline="0" dirty="0" err="1" smtClean="0"/>
              <a:t>co</a:t>
            </a:r>
            <a:r>
              <a:rPr lang="fr-FR" baseline="0" dirty="0" smtClean="0"/>
              <a:t>-intervention pour chaque groupe (L et NL)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0924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cas où les deux classes ont le même professeur de français (d’autant plus facile à mettre en œuvre si les enseignants des</a:t>
            </a:r>
            <a:r>
              <a:rPr lang="fr-FR" baseline="0" dirty="0" smtClean="0"/>
              <a:t> EPI, ici HG et technologie, sont aussi communs) </a:t>
            </a:r>
            <a:r>
              <a:rPr lang="fr-FR" dirty="0" smtClean="0"/>
              <a:t>: on aligne 3h et les groupes de latinistes et de non-latinistes se forment sur ces 3 heures.</a:t>
            </a:r>
            <a:r>
              <a:rPr lang="fr-FR" baseline="0" dirty="0" smtClean="0"/>
              <a:t> On peut vérifier que chaque groupe a l’EPI STS en HG et en technologie, et soit l’EPI LCA (L) soit l’EPI ICC (NL) avec le professeur de français (en </a:t>
            </a:r>
            <a:r>
              <a:rPr lang="fr-FR" baseline="0" dirty="0" err="1" smtClean="0"/>
              <a:t>cointervention</a:t>
            </a:r>
            <a:r>
              <a:rPr lang="fr-FR" baseline="0" dirty="0" smtClean="0"/>
              <a:t> à chaque fois avec un autre professeur)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092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options : LCA, européennes, DP3, LCR, dispositifs : chorale, AS, sections internationales</a:t>
            </a:r>
          </a:p>
          <a:p>
            <a:r>
              <a:rPr lang="fr-FR" dirty="0" smtClean="0"/>
              <a:t>attribution de « rab » sur négociation CE-rectorat</a:t>
            </a:r>
          </a:p>
          <a:p>
            <a:r>
              <a:rPr lang="fr-FR" dirty="0" smtClean="0"/>
              <a:t>la DHG</a:t>
            </a:r>
            <a:r>
              <a:rPr lang="fr-FR" baseline="0" dirty="0" smtClean="0"/>
              <a:t> est plus lisible en 2016</a:t>
            </a:r>
          </a:p>
          <a:p>
            <a:r>
              <a:rPr lang="fr-FR" baseline="0" dirty="0" smtClean="0"/>
              <a:t>les dispositifs (chorale, AS...) sont toujours dotés de façon spécifique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50629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quelques exemples sur la</a:t>
            </a:r>
            <a:r>
              <a:rPr lang="fr-FR" baseline="0" dirty="0" smtClean="0"/>
              <a:t> multitude de cas possibles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583735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dirty="0" smtClean="0">
                <a:ea typeface="ＭＳ Ｐゴシック"/>
              </a:rPr>
              <a:t>premier</a:t>
            </a:r>
            <a:r>
              <a:rPr lang="fr-FR" baseline="0" dirty="0" smtClean="0">
                <a:ea typeface="ＭＳ Ｐゴシック"/>
              </a:rPr>
              <a:t> temps : « vous », le facteur essentiel de la réforme qui sinon resterait lettre morte</a:t>
            </a:r>
          </a:p>
          <a:p>
            <a:r>
              <a:rPr lang="fr-FR" baseline="0" dirty="0" smtClean="0">
                <a:ea typeface="ＭＳ Ｐゴシック"/>
              </a:rPr>
              <a:t>deuxième temps : « c’est à vous » d’agir</a:t>
            </a:r>
            <a:endParaRPr lang="fr-FR" dirty="0" smtClean="0">
              <a:ea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Sauf cas des bilangues hors continuité</a:t>
            </a:r>
            <a:endParaRPr lang="fr-FR" baseline="0" dirty="0" smtClean="0"/>
          </a:p>
          <a:p>
            <a:r>
              <a:rPr lang="fr-FR" baseline="0" dirty="0" smtClean="0"/>
              <a:t>Perte 4,5h correspondant aux IDD, AP6 et demi-heures de 5 et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50629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options : LCA, européennes, DP3, LCR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5062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noter</a:t>
            </a:r>
            <a:r>
              <a:rPr lang="fr-FR" baseline="0" dirty="0" smtClean="0"/>
              <a:t> 3h en 6</a:t>
            </a:r>
            <a:r>
              <a:rPr lang="fr-FR" baseline="30000" dirty="0" smtClean="0"/>
              <a:t>e</a:t>
            </a:r>
            <a:r>
              <a:rPr lang="fr-FR" baseline="0" dirty="0" smtClean="0"/>
              <a:t> ↔ 3h de DHS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50629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problème s’est aussi posé à la lecture de l’arrêté</a:t>
            </a:r>
            <a:r>
              <a:rPr lang="fr-FR" baseline="0" dirty="0" smtClean="0"/>
              <a:t> horaire</a:t>
            </a:r>
          </a:p>
          <a:p>
            <a:r>
              <a:rPr lang="fr-FR" baseline="0" dirty="0" smtClean="0"/>
              <a:t>une lecture plus parlante de la grille horaire est 26h de cours DONT 3h (ou 4h) d’AP (d’EC)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06754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répartition proposée par le conseil pédagogique et adoptée par le 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3581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tout le travail sur l’interdisciplinarité</a:t>
            </a:r>
            <a:r>
              <a:rPr lang="fr-FR" baseline="0" dirty="0" smtClean="0"/>
              <a:t> et le travail en équipe doit être réinvesti dans les EPI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4573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accompagner les élèves ne se limite pas à aider les élèves en difficulté</a:t>
            </a:r>
          </a:p>
          <a:p>
            <a:r>
              <a:rPr lang="fr-FR" dirty="0" smtClean="0"/>
              <a:t>attention aussi à la différence entre personnalisé et individualisé</a:t>
            </a:r>
            <a:r>
              <a:rPr lang="fr-FR" baseline="0" dirty="0" smtClean="0"/>
              <a:t> (</a:t>
            </a:r>
            <a:r>
              <a:rPr lang="fr-FR" dirty="0" smtClean="0"/>
              <a:t>s’il y a assez de temps, faire un point sur le vocabulaire : différenciation, diversification, individualisation,</a:t>
            </a:r>
            <a:r>
              <a:rPr lang="fr-FR" baseline="0" dirty="0" smtClean="0"/>
              <a:t> personnalisation...)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F321B-8A3E-4360-B30C-5DA0DD983367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8095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71083"/>
            <a:ext cx="7881937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6543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57293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de contenu avec text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805400" y="1476296"/>
            <a:ext cx="7881400" cy="4525963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941164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3" y="1469378"/>
            <a:ext cx="7881937" cy="4397375"/>
          </a:xfrm>
        </p:spPr>
        <p:txBody>
          <a:bodyPr/>
          <a:lstStyle>
            <a:lvl1pPr>
              <a:buClr>
                <a:srgbClr val="DA0D57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 smtClean="0"/>
              <a:t> 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45015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773" y="69692"/>
            <a:ext cx="8004162" cy="828574"/>
          </a:xfrm>
        </p:spPr>
        <p:txBody>
          <a:bodyPr anchor="b">
            <a:normAutofit/>
          </a:bodyPr>
          <a:lstStyle>
            <a:lvl1pPr algn="l">
              <a:defRPr sz="3000" b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77333" y="1494531"/>
            <a:ext cx="7923066" cy="32330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333" y="5367338"/>
            <a:ext cx="79230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482056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1749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7B34DD-F3A1-4AF2-8CB4-F15B643B95C2}" type="datetimeFigureOut">
              <a:rPr lang="fr-FR" smtClean="0"/>
              <a:pPr/>
              <a:t>29/09/2015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35396F-ACA4-4B0A-8A80-328F2D27DB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6187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7590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095375" y="4121150"/>
            <a:ext cx="7505700" cy="1814513"/>
          </a:xfrm>
        </p:spPr>
        <p:txBody>
          <a:bodyPr>
            <a:normAutofit/>
          </a:bodyPr>
          <a:lstStyle>
            <a:lvl1pPr>
              <a:defRPr sz="1500"/>
            </a:lvl1pPr>
            <a:lvl2pPr marL="457200" indent="-457200">
              <a:buNone/>
              <a:defRPr sz="1500"/>
            </a:lvl2pPr>
            <a:lvl3pPr marL="457200" indent="-457200">
              <a:buNone/>
              <a:defRPr sz="1500"/>
            </a:lvl3pPr>
            <a:lvl4pPr marL="457200" indent="-457200">
              <a:buNone/>
              <a:defRPr sz="1500"/>
            </a:lvl4pPr>
            <a:lvl5pPr marL="457200" indent="-457200">
              <a:buNone/>
              <a:defRPr sz="15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1095375" y="2705101"/>
            <a:ext cx="7505700" cy="1156980"/>
          </a:xfrm>
        </p:spPr>
        <p:txBody>
          <a:bodyPr>
            <a:noAutofit/>
          </a:bodyPr>
          <a:lstStyle>
            <a:lvl1pPr marL="0" indent="0">
              <a:buFont typeface="Arial"/>
              <a:buNone/>
              <a:defRPr sz="3000"/>
            </a:lvl1pPr>
            <a:lvl2pPr marL="0" indent="0">
              <a:buNone/>
              <a:defRPr sz="3000"/>
            </a:lvl2pPr>
            <a:lvl3pPr marL="0" indent="0">
              <a:buNone/>
              <a:defRPr sz="3000"/>
            </a:lvl3pPr>
            <a:lvl4pPr marL="0" indent="0">
              <a:buNone/>
              <a:defRPr sz="3000"/>
            </a:lvl4pPr>
            <a:lvl5pPr marL="0" indent="0">
              <a:buNone/>
              <a:defRPr sz="30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7731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" descr="2014_MENESRlogo_horizonta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6288088"/>
            <a:ext cx="16192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48938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05400" y="0"/>
            <a:ext cx="7881400" cy="1286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05400" y="1476022"/>
            <a:ext cx="78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 userDrawn="1"/>
        </p:nvCxnSpPr>
        <p:spPr>
          <a:xfrm>
            <a:off x="698885" y="1295400"/>
            <a:ext cx="7173849" cy="0"/>
          </a:xfrm>
          <a:prstGeom prst="line">
            <a:avLst/>
          </a:prstGeom>
          <a:ln w="57150" cap="rnd" cmpd="sng">
            <a:solidFill>
              <a:srgbClr val="DA0D57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 flipV="1">
            <a:off x="7872734" y="872640"/>
            <a:ext cx="642246" cy="419889"/>
          </a:xfrm>
          <a:prstGeom prst="line">
            <a:avLst/>
          </a:prstGeom>
          <a:ln w="57150" cap="rnd" cmpd="sng">
            <a:solidFill>
              <a:srgbClr val="DA0D57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 userDrawn="1"/>
        </p:nvCxnSpPr>
        <p:spPr>
          <a:xfrm flipH="1" flipV="1">
            <a:off x="699180" y="0"/>
            <a:ext cx="1" cy="1286937"/>
          </a:xfrm>
          <a:prstGeom prst="line">
            <a:avLst/>
          </a:prstGeom>
          <a:ln w="57150" cap="rnd" cmpd="sng">
            <a:solidFill>
              <a:srgbClr val="DA0D57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du pied de page 4"/>
          <p:cNvSpPr txBox="1">
            <a:spLocks/>
          </p:cNvSpPr>
          <p:nvPr userDrawn="1"/>
        </p:nvSpPr>
        <p:spPr>
          <a:xfrm>
            <a:off x="2369032" y="6107021"/>
            <a:ext cx="4620586" cy="609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b="1" dirty="0" smtClean="0">
                <a:solidFill>
                  <a:srgbClr val="DA0D57"/>
                </a:solidFill>
              </a:rPr>
              <a:t>ESEN – DGESCO A1-2</a:t>
            </a:r>
            <a:r>
              <a:rPr lang="fr-FR" dirty="0" smtClean="0">
                <a:solidFill>
                  <a:srgbClr val="00919D"/>
                </a:solidFill>
              </a:rPr>
              <a:t/>
            </a:r>
            <a:br>
              <a:rPr lang="fr-FR" dirty="0" smtClean="0">
                <a:solidFill>
                  <a:srgbClr val="00919D"/>
                </a:solidFill>
              </a:rPr>
            </a:b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PNF Septembre 2015 – professionnalisation des acteurs</a:t>
            </a:r>
            <a:endParaRPr lang="fr-FR" baseline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ts val="1320"/>
              </a:lnSpc>
            </a:pPr>
            <a:r>
              <a:rPr lang="fr-FR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ressources pour préparer l’année 2016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15" name="Espace réservé du pied de page 4"/>
          <p:cNvSpPr txBox="1">
            <a:spLocks/>
          </p:cNvSpPr>
          <p:nvPr userDrawn="1"/>
        </p:nvSpPr>
        <p:spPr>
          <a:xfrm>
            <a:off x="7380312" y="6229383"/>
            <a:ext cx="134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23/09/2015         </a:t>
            </a:r>
            <a:fld id="{ADA775DA-3DD4-444A-AA4C-F50141021F88}" type="slidenum">
              <a:rPr lang="fr-F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>
                <a:lnSpc>
                  <a:spcPts val="1320"/>
                </a:lnSpc>
              </a:pPr>
              <a:t>‹N°›</a:t>
            </a:fld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8588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0" r:id="rId6"/>
    <p:sldLayoutId id="2147483671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00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457200" rtl="0" eaLnBrk="1" latinLnBrk="0" hangingPunct="1">
        <a:spcBef>
          <a:spcPct val="20000"/>
        </a:spcBef>
        <a:buSzPct val="100000"/>
        <a:buFont typeface="Arial"/>
        <a:buChar char="■"/>
        <a:defRPr sz="2000" kern="1200">
          <a:solidFill>
            <a:srgbClr val="DA0D57"/>
          </a:solidFill>
          <a:latin typeface="+mn-lt"/>
          <a:ea typeface="+mn-ea"/>
          <a:cs typeface="+mn-cs"/>
        </a:defRPr>
      </a:lvl1pPr>
      <a:lvl2pPr marL="627063" indent="-169863" algn="l" defTabSz="457200" rtl="0" eaLnBrk="1" latinLnBrk="0" hangingPunct="1">
        <a:spcBef>
          <a:spcPct val="20000"/>
        </a:spcBef>
        <a:buClr>
          <a:srgbClr val="DA0D57"/>
        </a:buClr>
        <a:buFont typeface="Arial Italic"/>
        <a:buChar char="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0" algn="l" defTabSz="457200" rtl="0" eaLnBrk="1" latinLnBrk="0" hangingPunct="1">
        <a:spcBef>
          <a:spcPct val="20000"/>
        </a:spcBef>
        <a:buFont typeface="Arial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627063" indent="177800" algn="l" defTabSz="457200" rtl="0" eaLnBrk="1" latinLnBrk="0" hangingPunct="1">
        <a:spcBef>
          <a:spcPct val="20000"/>
        </a:spcBef>
        <a:buClr>
          <a:srgbClr val="DA0D57"/>
        </a:buClr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" indent="0" algn="l" defTabSz="457200" rtl="0" eaLnBrk="1" latinLnBrk="0" hangingPunct="1">
        <a:spcBef>
          <a:spcPct val="20000"/>
        </a:spcBef>
        <a:buFont typeface="Arial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5183" y="697997"/>
            <a:ext cx="7781697" cy="2006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5182" y="2704320"/>
            <a:ext cx="7781697" cy="1180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</a:t>
            </a:r>
            <a:br>
              <a:rPr lang="fr-FR" dirty="0" smtClean="0"/>
            </a:br>
            <a:r>
              <a:rPr lang="fr-FR" dirty="0" smtClean="0"/>
              <a:t>les styles du texte du masque</a:t>
            </a:r>
          </a:p>
          <a:p>
            <a:pPr lvl="0"/>
            <a:endParaRPr lang="fr-FR" dirty="0" smtClean="0"/>
          </a:p>
        </p:txBody>
      </p:sp>
      <p:pic>
        <p:nvPicPr>
          <p:cNvPr id="9" name="Image 11" descr="2014_MENESRlogo_horizontal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105" y="6180053"/>
            <a:ext cx="1656184" cy="46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cteur droit 12"/>
          <p:cNvCxnSpPr/>
          <p:nvPr userDrawn="1"/>
        </p:nvCxnSpPr>
        <p:spPr>
          <a:xfrm>
            <a:off x="698885" y="3893512"/>
            <a:ext cx="6290733" cy="0"/>
          </a:xfrm>
          <a:prstGeom prst="line">
            <a:avLst/>
          </a:prstGeom>
          <a:ln w="57150" cap="rnd" cmpd="sng">
            <a:solidFill>
              <a:srgbClr val="DA0D57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 userDrawn="1"/>
        </p:nvCxnSpPr>
        <p:spPr>
          <a:xfrm flipV="1">
            <a:off x="6995213" y="2866175"/>
            <a:ext cx="1519767" cy="1024465"/>
          </a:xfrm>
          <a:prstGeom prst="line">
            <a:avLst/>
          </a:prstGeom>
          <a:ln w="57150" cap="rnd" cmpd="sng">
            <a:solidFill>
              <a:srgbClr val="DA0D57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 flipH="1" flipV="1">
            <a:off x="699180" y="0"/>
            <a:ext cx="1" cy="3885049"/>
          </a:xfrm>
          <a:prstGeom prst="line">
            <a:avLst/>
          </a:prstGeom>
          <a:ln w="57150" cap="rnd" cmpd="sng">
            <a:solidFill>
              <a:srgbClr val="DA0D57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6989618" y="6390910"/>
            <a:ext cx="11603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 smtClean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19/03/2015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5909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DA0D57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0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 idx="4294967295"/>
          </p:nvPr>
        </p:nvSpPr>
        <p:spPr>
          <a:xfrm>
            <a:off x="1043608" y="1196752"/>
            <a:ext cx="7881937" cy="128746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DOTATION HORAIRE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EMPLOIS DU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41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distinguer...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556792"/>
            <a:ext cx="7871056" cy="65655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 AP ≠ AP</a:t>
            </a:r>
          </a:p>
          <a:p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91581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59235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95536" y="321297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28863" algn="ctr"/>
                <a:tab pos="6188075" algn="ctr"/>
              </a:tabLst>
            </a:pPr>
            <a:r>
              <a:rPr lang="fr-FR" sz="2000" dirty="0" smtClean="0"/>
              <a:t> 	accompagnement personnalisé	accompagnement pédagogique</a:t>
            </a:r>
            <a:endParaRPr lang="fr-FR" sz="2000" baseline="30000" dirty="0" smtClean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2915816" y="3717096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6674971" y="3717096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223628" y="4456855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heures spécifiques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788024" y="4462572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permanent</a:t>
            </a:r>
            <a:endParaRPr lang="fr-FR" sz="2000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805400" y="1556792"/>
            <a:ext cx="7871056" cy="65655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 sz="2000" kern="1200">
                <a:solidFill>
                  <a:srgbClr val="DA0D57"/>
                </a:solidFill>
                <a:latin typeface="+mn-lt"/>
                <a:ea typeface="+mn-ea"/>
                <a:cs typeface="+mn-cs"/>
              </a:defRPr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 Italic"/>
              <a:buChar char="■"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"/>
              <a:buChar char="–"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fr-FR" sz="3600" dirty="0" smtClean="0"/>
              <a:t> AP ≈ AP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27716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 pas confondre...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772816"/>
            <a:ext cx="7871056" cy="65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 EC ≠ </a:t>
            </a:r>
            <a:r>
              <a:rPr lang="fr-FR" sz="3600" dirty="0" err="1" smtClean="0"/>
              <a:t>EdC</a:t>
            </a:r>
            <a:endParaRPr lang="fr-FR" sz="3600" dirty="0" smtClean="0"/>
          </a:p>
          <a:p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91581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59235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35934" y="3284808"/>
            <a:ext cx="8708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28863" algn="ctr"/>
                <a:tab pos="6188075" algn="ctr"/>
              </a:tabLst>
            </a:pPr>
            <a:r>
              <a:rPr lang="fr-FR" sz="2000" dirty="0" smtClean="0"/>
              <a:t> 	enseignements complémentaires	enseignements de complément</a:t>
            </a:r>
            <a:endParaRPr lang="fr-FR" sz="2000" baseline="30000" dirty="0" smtClean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2915816" y="3788928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6674971" y="3788928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258661" y="4521314"/>
            <a:ext cx="3314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AP et EPI</a:t>
            </a:r>
          </a:p>
          <a:p>
            <a:pPr algn="ctr"/>
            <a:r>
              <a:rPr lang="fr-FR" sz="2000" dirty="0" smtClean="0"/>
              <a:t>• pendant les 26h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583271" y="4521314"/>
            <a:ext cx="4183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complément aux EPI : LCA,LCR et DP</a:t>
            </a:r>
          </a:p>
          <a:p>
            <a:pPr algn="ctr"/>
            <a:r>
              <a:rPr lang="fr-FR" sz="2000" dirty="0" smtClean="0"/>
              <a:t>• heures supplémentaires élèves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396495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 pas confondre...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772816"/>
            <a:ext cx="7871056" cy="65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 « S,T,P : 4h » ≠ EIST      </a:t>
            </a:r>
            <a:r>
              <a:rPr lang="fr-FR" sz="3600" dirty="0" smtClean="0">
                <a:solidFill>
                  <a:schemeClr val="bg1"/>
                </a:solidFill>
              </a:rPr>
              <a:t>;</a:t>
            </a:r>
          </a:p>
          <a:p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91581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59235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169143" y="3245937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16075" algn="ctr"/>
                <a:tab pos="5380038" algn="ctr"/>
              </a:tabLst>
            </a:pPr>
            <a:r>
              <a:rPr lang="fr-FR" sz="2000" dirty="0" smtClean="0"/>
              <a:t> 	trois disciplines	enseignement intégré</a:t>
            </a:r>
            <a:endParaRPr lang="fr-FR" sz="2000" baseline="30000" dirty="0" smtClean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2915816" y="3750057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6674971" y="3750057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213366" y="4489817"/>
            <a:ext cx="34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répartition </a:t>
            </a:r>
            <a:r>
              <a:rPr lang="fr-FR" sz="2000" i="1" dirty="0" smtClean="0"/>
              <a:t>ad libitum</a:t>
            </a:r>
            <a:endParaRPr lang="fr-FR" sz="2000" dirty="0" smtClean="0"/>
          </a:p>
          <a:p>
            <a:pPr algn="ctr"/>
            <a:r>
              <a:rPr lang="fr-FR" sz="2000" dirty="0" smtClean="0"/>
              <a:t>• </a:t>
            </a:r>
            <a:r>
              <a:rPr lang="fr-FR" sz="2000" dirty="0"/>
              <a:t>chacune doit être </a:t>
            </a:r>
            <a:r>
              <a:rPr lang="fr-FR" sz="2000" dirty="0" smtClean="0"/>
              <a:t>enseignée</a:t>
            </a:r>
            <a:endParaRPr lang="fr-FR" sz="2000" i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972521" y="4489817"/>
            <a:ext cx="34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toujours possible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378738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MARGES DE MANœUVRE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539552" y="1412776"/>
            <a:ext cx="8147249" cy="4680519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smtClean="0"/>
              <a:t> Répartition des heures de STP en 6</a:t>
            </a:r>
            <a:r>
              <a:rPr lang="fr-FR" sz="2400" baseline="30000" dirty="0" smtClean="0"/>
              <a:t>e</a:t>
            </a:r>
            <a:r>
              <a:rPr lang="fr-FR" sz="2400" dirty="0" smtClean="0"/>
              <a:t> </a:t>
            </a:r>
          </a:p>
          <a:p>
            <a:pPr lvl="1"/>
            <a:r>
              <a:rPr lang="fr-FR" sz="2000" dirty="0" smtClean="0"/>
              <a:t>toutes les disciplines sont enseignées chaque année</a:t>
            </a:r>
          </a:p>
          <a:p>
            <a:endParaRPr lang="fr-FR" sz="1100" dirty="0" smtClean="0"/>
          </a:p>
          <a:p>
            <a:r>
              <a:rPr lang="fr-FR" sz="2400" dirty="0" smtClean="0"/>
              <a:t> Définition des enseignements complémentaires</a:t>
            </a:r>
          </a:p>
          <a:p>
            <a:pPr lvl="1"/>
            <a:r>
              <a:rPr lang="fr-FR" sz="2000" dirty="0" smtClean="0"/>
              <a:t>périodes</a:t>
            </a:r>
          </a:p>
          <a:p>
            <a:pPr lvl="1"/>
            <a:r>
              <a:rPr lang="fr-FR" sz="2000" dirty="0" smtClean="0"/>
              <a:t>équilibre AP / EPI (1 à 2h / 3 à 2h) </a:t>
            </a:r>
            <a:endParaRPr lang="fr-FR" sz="2000" dirty="0"/>
          </a:p>
          <a:p>
            <a:pPr lvl="1"/>
            <a:r>
              <a:rPr lang="fr-FR" sz="2000" dirty="0" smtClean="0"/>
              <a:t>programmation des problématiques des EPI sur 3 ans</a:t>
            </a:r>
          </a:p>
          <a:p>
            <a:pPr lvl="3"/>
            <a:r>
              <a:rPr lang="fr-FR" sz="1800" dirty="0" smtClean="0"/>
              <a:t>changements de classe</a:t>
            </a:r>
          </a:p>
          <a:p>
            <a:pPr lvl="3"/>
            <a:r>
              <a:rPr lang="fr-FR" sz="1800" dirty="0" smtClean="0"/>
              <a:t>cas des enseignements de complément</a:t>
            </a:r>
          </a:p>
          <a:p>
            <a:pPr lvl="1"/>
            <a:r>
              <a:rPr lang="fr-FR" sz="2000" dirty="0" smtClean="0"/>
              <a:t>besoins DHS : </a:t>
            </a:r>
            <a:r>
              <a:rPr lang="fr-FR" sz="2000" dirty="0" err="1" smtClean="0"/>
              <a:t>co</a:t>
            </a:r>
            <a:r>
              <a:rPr lang="fr-FR" sz="2000" dirty="0" smtClean="0"/>
              <a:t>-interventions et groupes à effectifs réduits</a:t>
            </a:r>
          </a:p>
          <a:p>
            <a:pPr lvl="1"/>
            <a:endParaRPr lang="fr-FR" sz="1800" dirty="0" smtClean="0"/>
          </a:p>
          <a:p>
            <a:r>
              <a:rPr lang="fr-FR" sz="2400" dirty="0" smtClean="0"/>
              <a:t> Répartition de la DHS restante</a:t>
            </a:r>
            <a:endParaRPr lang="fr-FR" sz="1900" dirty="0" smtClean="0"/>
          </a:p>
          <a:p>
            <a:pPr lvl="1"/>
            <a:r>
              <a:rPr lang="fr-FR" sz="1900" dirty="0" smtClean="0"/>
              <a:t>Enseignements de complément</a:t>
            </a:r>
          </a:p>
          <a:p>
            <a:pPr lvl="1"/>
            <a:r>
              <a:rPr lang="fr-FR" sz="1900" dirty="0" smtClean="0"/>
              <a:t>groupes à effectifs réduits</a:t>
            </a:r>
          </a:p>
          <a:p>
            <a:pPr lvl="1"/>
            <a:r>
              <a:rPr lang="fr-FR" sz="2000" dirty="0" smtClean="0"/>
              <a:t>pas d’heures supplémentaires élèves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954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327847"/>
            <a:ext cx="70042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élève : base</a:t>
            </a:r>
            <a:endParaRPr lang="fr-FR" sz="3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597" y="1442385"/>
            <a:ext cx="7920000" cy="462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620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327847"/>
            <a:ext cx="70042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élève : premier trimestre</a:t>
            </a:r>
            <a:endParaRPr lang="fr-FR" sz="3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597" y="1442385"/>
            <a:ext cx="7920000" cy="462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597" y="1442385"/>
            <a:ext cx="7920000" cy="462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35303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327847"/>
            <a:ext cx="720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élève : deuxième trimestre</a:t>
            </a:r>
            <a:endParaRPr lang="fr-FR" sz="3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597" y="1442385"/>
            <a:ext cx="7920000" cy="4629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597" y="1450652"/>
            <a:ext cx="7920000" cy="4621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2914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600" y="317543"/>
            <a:ext cx="52760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professeur</a:t>
            </a:r>
            <a:endParaRPr lang="fr-FR" sz="3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4"/>
            <a:ext cx="5760000" cy="462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9306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327847"/>
            <a:ext cx="7848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élève : le cas des LCA (et LCR)</a:t>
            </a:r>
            <a:endParaRPr lang="fr-FR" sz="3000" b="1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510185"/>
            <a:ext cx="1691743" cy="46440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467544" y="1260293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96938" algn="ctr"/>
                <a:tab pos="2870200" algn="ctr"/>
                <a:tab pos="5113338" algn="ctr"/>
                <a:tab pos="6992938" algn="ctr"/>
              </a:tabLst>
            </a:pPr>
            <a:r>
              <a:rPr lang="fr-FR" sz="1200" dirty="0" smtClean="0"/>
              <a:t>	4B	4C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716016" y="1260293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96938" algn="ctr"/>
                <a:tab pos="2870200" algn="ctr"/>
                <a:tab pos="5113338" algn="ctr"/>
                <a:tab pos="6992938" algn="ctr"/>
              </a:tabLst>
            </a:pPr>
            <a:r>
              <a:rPr lang="fr-FR" sz="1200" dirty="0" smtClean="0"/>
              <a:t>	4B T1	4C T1</a:t>
            </a:r>
            <a:endParaRPr lang="fr-FR" sz="12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1510185"/>
            <a:ext cx="1695781" cy="4644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8009" y="1510185"/>
            <a:ext cx="1691743" cy="4644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20436" y="1510185"/>
            <a:ext cx="1695780" cy="46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254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327847"/>
            <a:ext cx="7848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élève : le cas des LCA (et LCR)</a:t>
            </a:r>
            <a:endParaRPr lang="fr-FR" sz="3000" b="1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1510185"/>
            <a:ext cx="1695780" cy="46440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1510185"/>
            <a:ext cx="1691743" cy="46440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1510185"/>
            <a:ext cx="1691743" cy="46440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60032" y="1510185"/>
            <a:ext cx="1695780" cy="464400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467544" y="1260293"/>
            <a:ext cx="3168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96938" algn="ctr"/>
                <a:tab pos="2870200" algn="ctr"/>
                <a:tab pos="5113338" algn="ctr"/>
                <a:tab pos="6992938" algn="ctr"/>
              </a:tabLst>
            </a:pPr>
            <a:r>
              <a:rPr lang="fr-FR" sz="1200" dirty="0" smtClean="0"/>
              <a:t>	4B	4C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716016" y="1260293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96938" algn="ctr"/>
                <a:tab pos="2870200" algn="ctr"/>
                <a:tab pos="5113338" algn="ctr"/>
                <a:tab pos="6992938" algn="ctr"/>
              </a:tabLst>
            </a:pPr>
            <a:r>
              <a:rPr lang="fr-FR" sz="1200" dirty="0" smtClean="0"/>
              <a:t>	4B T1	4C T1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xmlns="" val="358510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 la dhg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804863" y="1471083"/>
            <a:ext cx="7881937" cy="426217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DHG jusqu’en 2015</a:t>
            </a:r>
          </a:p>
          <a:p>
            <a:pPr lvl="1"/>
            <a:r>
              <a:rPr lang="fr-FR" sz="1800" dirty="0" smtClean="0"/>
              <a:t>heures élèves</a:t>
            </a:r>
          </a:p>
          <a:p>
            <a:pPr lvl="1"/>
            <a:r>
              <a:rPr lang="fr-FR" sz="1800" dirty="0" smtClean="0"/>
              <a:t>1h pour chaque 6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→ dédoublement SVT-technologie</a:t>
            </a:r>
          </a:p>
          <a:p>
            <a:pPr lvl="1"/>
            <a:r>
              <a:rPr lang="fr-FR" sz="1800" dirty="0" smtClean="0"/>
              <a:t>2h pour chaque 5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et 4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→ IDD</a:t>
            </a:r>
          </a:p>
          <a:p>
            <a:pPr lvl="1"/>
            <a:r>
              <a:rPr lang="fr-FR" sz="1800" dirty="0" smtClean="0"/>
              <a:t>1/2h pour chaque 5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et 4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non attribuée</a:t>
            </a:r>
          </a:p>
          <a:p>
            <a:pPr lvl="1"/>
            <a:r>
              <a:rPr lang="fr-FR" sz="1800" dirty="0" smtClean="0"/>
              <a:t>dotations spécifiques options et dispositifs</a:t>
            </a:r>
          </a:p>
          <a:p>
            <a:pPr lvl="1"/>
            <a:endParaRPr lang="fr-FR" sz="1800" dirty="0"/>
          </a:p>
          <a:p>
            <a:r>
              <a:rPr lang="fr-FR" sz="2800" dirty="0"/>
              <a:t>DHG </a:t>
            </a:r>
            <a:r>
              <a:rPr lang="fr-FR" sz="2800" dirty="0" smtClean="0"/>
              <a:t>à partir de 2016</a:t>
            </a:r>
            <a:endParaRPr lang="fr-FR" sz="2800" dirty="0"/>
          </a:p>
          <a:p>
            <a:pPr lvl="1"/>
            <a:r>
              <a:rPr lang="fr-FR" sz="1800" dirty="0"/>
              <a:t>heures </a:t>
            </a:r>
            <a:r>
              <a:rPr lang="fr-FR" sz="1800" dirty="0" smtClean="0"/>
              <a:t>élèves (26 par division)</a:t>
            </a:r>
            <a:endParaRPr lang="fr-FR" sz="1800" dirty="0"/>
          </a:p>
          <a:p>
            <a:pPr lvl="1"/>
            <a:r>
              <a:rPr lang="fr-FR" sz="1800" dirty="0" smtClean="0"/>
              <a:t>3h par division (2h45 en 2016)</a:t>
            </a:r>
            <a:endParaRPr lang="fr-FR" sz="1800" dirty="0"/>
          </a:p>
          <a:p>
            <a:pPr lvl="1"/>
            <a:r>
              <a:rPr lang="fr-FR" sz="1800" dirty="0"/>
              <a:t>dotations spécifiques </a:t>
            </a:r>
            <a:r>
              <a:rPr lang="fr-FR" sz="1800" dirty="0" smtClean="0"/>
              <a:t>bilangues en 6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et DP en 3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prépa-pro</a:t>
            </a:r>
            <a:endParaRPr lang="fr-FR" sz="1800" dirty="0"/>
          </a:p>
          <a:p>
            <a:pPr lvl="1"/>
            <a:endParaRPr lang="fr-FR" sz="1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3838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327847"/>
            <a:ext cx="70042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Emploi du temps élève : alignements</a:t>
            </a:r>
            <a:endParaRPr lang="fr-FR" sz="3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920000" cy="4723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1189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1361779" y="1556792"/>
            <a:ext cx="4268788" cy="1081087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dirty="0" smtClean="0"/>
              <a:t>             VOUS</a:t>
            </a:r>
            <a:endParaRPr lang="fr-FR" dirty="0">
              <a:hlinkClick r:id="" action="ppaction://noaction"/>
            </a:endParaRPr>
          </a:p>
        </p:txBody>
      </p:sp>
      <p:sp>
        <p:nvSpPr>
          <p:cNvPr id="7" name="Triangle rectangle 6">
            <a:hlinkClick r:id="" action="ppaction://noaction"/>
          </p:cNvPr>
          <p:cNvSpPr/>
          <p:nvPr/>
        </p:nvSpPr>
        <p:spPr>
          <a:xfrm flipH="1">
            <a:off x="7020272" y="2888842"/>
            <a:ext cx="1512168" cy="1008112"/>
          </a:xfrm>
          <a:prstGeom prst="rt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1361779" y="1556792"/>
            <a:ext cx="4268788" cy="1081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DA0D5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C’EST À           ...</a:t>
            </a:r>
            <a:endParaRPr lang="fr-FR" dirty="0">
              <a:hlinkClick r:id="" action="ppaction://noactio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439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grilles horaires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494149" y="4345359"/>
            <a:ext cx="6155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 smtClean="0"/>
              <a:t>Horaires élèves hebdomadaires hors enseignements de complément</a:t>
            </a:r>
            <a:endParaRPr lang="fr-FR" sz="1400" i="1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0004" y="1646191"/>
            <a:ext cx="3246437" cy="275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2742" y="1643484"/>
            <a:ext cx="3246437" cy="275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539552" y="511712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Les horaires disciplinaires sur le collège sont maintenus mais mieux répartis.</a:t>
            </a:r>
          </a:p>
        </p:txBody>
      </p:sp>
    </p:spTree>
    <p:extLst>
      <p:ext uri="{BB962C8B-B14F-4D97-AF65-F5344CB8AC3E}">
        <p14:creationId xmlns:p14="http://schemas.microsoft.com/office/powerpoint/2010/main" xmlns="" val="35002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évolution des grilles horaires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804863" y="1615099"/>
            <a:ext cx="7881937" cy="4262173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Grilles jusqu’en 2015</a:t>
            </a:r>
          </a:p>
          <a:p>
            <a:pPr lvl="1"/>
            <a:r>
              <a:rPr lang="fr-FR" sz="1800" dirty="0" smtClean="0"/>
              <a:t>heures disciplinaires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 smtClean="0"/>
              <a:t>dédoublement SVT et technologie 0,5h en 6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smtClean="0"/>
              <a:t>2h AP en 6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smtClean="0"/>
              <a:t>2h pour chaque 5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et 4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→ IDD</a:t>
            </a:r>
          </a:p>
          <a:p>
            <a:pPr lvl="1"/>
            <a:r>
              <a:rPr lang="fr-FR" sz="1800" dirty="0" smtClean="0"/>
              <a:t>des heures en plus possibles</a:t>
            </a:r>
          </a:p>
          <a:p>
            <a:pPr lvl="1"/>
            <a:r>
              <a:rPr lang="fr-FR" sz="1800" dirty="0" smtClean="0"/>
              <a:t>options</a:t>
            </a:r>
            <a:endParaRPr lang="fr-FR" sz="1800" dirty="0"/>
          </a:p>
          <a:p>
            <a:pPr lvl="1"/>
            <a:endParaRPr lang="fr-FR" sz="1800" dirty="0"/>
          </a:p>
          <a:p>
            <a:r>
              <a:rPr lang="fr-FR" sz="2800" dirty="0" smtClean="0"/>
              <a:t>Grilles à partir de 2016</a:t>
            </a:r>
            <a:endParaRPr lang="fr-FR" sz="2800" dirty="0"/>
          </a:p>
          <a:p>
            <a:pPr lvl="1"/>
            <a:r>
              <a:rPr lang="fr-FR" sz="1800" dirty="0"/>
              <a:t>heures </a:t>
            </a:r>
            <a:r>
              <a:rPr lang="fr-FR" sz="1800" dirty="0" smtClean="0"/>
              <a:t>élèves (26h par division)</a:t>
            </a:r>
            <a:endParaRPr lang="fr-F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groupes à effectifs réduits et </a:t>
            </a:r>
            <a:r>
              <a:rPr lang="fr-FR" sz="1800" dirty="0" err="1"/>
              <a:t>co</a:t>
            </a:r>
            <a:r>
              <a:rPr lang="fr-FR" sz="1800" dirty="0"/>
              <a:t>-</a:t>
            </a:r>
            <a:r>
              <a:rPr lang="fr-FR" sz="1800" dirty="0" smtClean="0"/>
              <a:t>interventions</a:t>
            </a:r>
            <a:endParaRPr lang="fr-FR" sz="1800" dirty="0"/>
          </a:p>
          <a:p>
            <a:pPr lvl="1"/>
            <a:r>
              <a:rPr lang="fr-FR" sz="1800" dirty="0" err="1" smtClean="0"/>
              <a:t>bilangues</a:t>
            </a:r>
            <a:r>
              <a:rPr lang="fr-FR" sz="1800" dirty="0" smtClean="0"/>
              <a:t> de continuité en 6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, LV2 dès la 5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smtClean="0"/>
              <a:t>enseignements de complément (latin, grec, langue régionale, DP)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42695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nouvelles grilles horaires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9130" b="14417"/>
          <a:stretch/>
        </p:blipFill>
        <p:spPr>
          <a:xfrm>
            <a:off x="2108446" y="1464098"/>
            <a:ext cx="4927107" cy="45571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358" t="62592" r="60052" b="22408"/>
          <a:stretch/>
        </p:blipFill>
        <p:spPr>
          <a:xfrm>
            <a:off x="2771801" y="2924944"/>
            <a:ext cx="3040014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373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 pas confondre...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468568"/>
            <a:ext cx="7871056" cy="1456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23 + 3 ≠ 26 + 3</a:t>
            </a:r>
          </a:p>
          <a:p>
            <a:pPr marL="0" indent="0" algn="ctr">
              <a:buNone/>
            </a:pPr>
            <a:r>
              <a:rPr lang="fr-FR" sz="3600" dirty="0" smtClean="0"/>
              <a:t>22 + 4 ≠ 26 + 4</a:t>
            </a:r>
          </a:p>
          <a:p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35933" y="3303457"/>
            <a:ext cx="845654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DA0D57"/>
              </a:buClr>
              <a:buFont typeface="Wingdings" panose="05000000000000000000" pitchFamily="2" charset="2"/>
              <a:buChar char="§"/>
              <a:tabLst>
                <a:tab pos="2328863" algn="ctr"/>
                <a:tab pos="6188075" algn="ctr"/>
              </a:tabLst>
            </a:pPr>
            <a:r>
              <a:rPr lang="fr-FR" sz="2000" dirty="0" smtClean="0"/>
              <a:t>Les enseignements obligatoires représentent 26h hebdomadaires pour chaque niveau.</a:t>
            </a:r>
            <a:r>
              <a:rPr lang="fr-FR" dirty="0"/>
              <a:t> </a:t>
            </a:r>
            <a:endParaRPr lang="fr-FR" dirty="0" smtClean="0"/>
          </a:p>
          <a:p>
            <a:pPr marL="342900" indent="-342900">
              <a:buClr>
                <a:srgbClr val="DA0D57"/>
              </a:buClr>
              <a:buFont typeface="Wingdings" panose="05000000000000000000" pitchFamily="2" charset="2"/>
              <a:buChar char="§"/>
              <a:tabLst>
                <a:tab pos="2328863" algn="ctr"/>
                <a:tab pos="6188075" algn="ctr"/>
              </a:tabLst>
            </a:pPr>
            <a:endParaRPr lang="fr-FR" dirty="0"/>
          </a:p>
          <a:p>
            <a:pPr marL="342900" indent="-342900">
              <a:buClr>
                <a:srgbClr val="DA0D57"/>
              </a:buClr>
              <a:buFont typeface="Wingdings" panose="05000000000000000000" pitchFamily="2" charset="2"/>
              <a:buChar char="§"/>
              <a:tabLst>
                <a:tab pos="2328863" algn="ctr"/>
                <a:tab pos="6188075" algn="ctr"/>
              </a:tabLst>
            </a:pPr>
            <a:r>
              <a:rPr lang="fr-FR" sz="2000" dirty="0" smtClean="0"/>
              <a:t>Les heures d’enseignements complémentaires (accompagnement personnalisé et enseignements pratiques interdisciplinaires) font partie de ces 26h, les heures ne s’ajoutent pas aux 26h.</a:t>
            </a:r>
          </a:p>
        </p:txBody>
      </p:sp>
    </p:spTree>
    <p:extLst>
      <p:ext uri="{BB962C8B-B14F-4D97-AF65-F5344CB8AC3E}">
        <p14:creationId xmlns:p14="http://schemas.microsoft.com/office/powerpoint/2010/main" xmlns="" val="176809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distinguer...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772816"/>
            <a:ext cx="7871056" cy="65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 3h ≠ 3h</a:t>
            </a:r>
          </a:p>
          <a:p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915816" y="2401144"/>
            <a:ext cx="1080120" cy="576064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592356" y="2401144"/>
            <a:ext cx="1080120" cy="576064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169143" y="304921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80038" algn="ctr"/>
              </a:tabLst>
            </a:pPr>
            <a:r>
              <a:rPr lang="fr-FR" sz="2000" dirty="0" smtClean="0"/>
              <a:t>dotation horaire supplémentaire	heures AP en 6</a:t>
            </a:r>
            <a:r>
              <a:rPr lang="fr-FR" sz="2000" baseline="30000" dirty="0" smtClean="0"/>
              <a:t>e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2915816" y="3553336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6674971" y="3553336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997714" y="4293096"/>
            <a:ext cx="1836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2h45 en 2016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5756869" y="4293096"/>
            <a:ext cx="18362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4h EC en cycle 4</a:t>
            </a:r>
          </a:p>
          <a:p>
            <a:pPr algn="ctr"/>
            <a:r>
              <a:rPr lang="fr-FR" sz="2000" dirty="0" smtClean="0"/>
              <a:t>(1+3 ou 2+2)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0" y="522920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dotation supplémentaire </a:t>
            </a:r>
            <a:r>
              <a:rPr lang="fr-FR" dirty="0" smtClean="0">
                <a:solidFill>
                  <a:srgbClr val="DA0D57"/>
                </a:solidFill>
              </a:rPr>
              <a:t>globalisée</a:t>
            </a:r>
            <a:r>
              <a:rPr lang="fr-FR" dirty="0" smtClean="0"/>
              <a:t> : répartition au choix de l’établissement</a:t>
            </a:r>
          </a:p>
          <a:p>
            <a:r>
              <a:rPr lang="fr-FR" dirty="0" smtClean="0"/>
              <a:t>mais identique pour tous les élèves d’un niveau pour les enseignements communs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7162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ne pas confondre...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628800"/>
            <a:ext cx="7871056" cy="65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 EPI ≠ IDD</a:t>
            </a:r>
          </a:p>
          <a:p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915816" y="2257128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592356" y="2257128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35934" y="3068784"/>
            <a:ext cx="8708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28863" algn="ctr"/>
                <a:tab pos="6188075" algn="ctr"/>
              </a:tabLst>
            </a:pPr>
            <a:r>
              <a:rPr lang="fr-FR" sz="2000" dirty="0" smtClean="0"/>
              <a:t> 	enseignements pratiques	itinéraires de</a:t>
            </a:r>
          </a:p>
          <a:p>
            <a:pPr>
              <a:tabLst>
                <a:tab pos="2328863" algn="ctr"/>
                <a:tab pos="6188075" algn="ctr"/>
              </a:tabLst>
            </a:pPr>
            <a:r>
              <a:rPr lang="fr-FR" sz="2000" baseline="30000" dirty="0"/>
              <a:t>	</a:t>
            </a:r>
            <a:r>
              <a:rPr lang="fr-FR" sz="2000" dirty="0" smtClean="0"/>
              <a:t>interdisciplinaires	découverte</a:t>
            </a:r>
            <a:endParaRPr lang="fr-FR" sz="2000" baseline="30000" dirty="0" smtClean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2915816" y="3932944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6674971" y="3932944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971600" y="4665330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pendant les 26h disciplinaires</a:t>
            </a:r>
          </a:p>
          <a:p>
            <a:pPr algn="ctr"/>
            <a:r>
              <a:rPr lang="fr-FR" sz="2000" dirty="0" smtClean="0"/>
              <a:t>• cycle 4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583271" y="4665330"/>
            <a:ext cx="4183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sur des heures supplémentaires</a:t>
            </a:r>
          </a:p>
          <a:p>
            <a:pPr algn="ctr"/>
            <a:r>
              <a:rPr lang="fr-FR" sz="2000" dirty="0" smtClean="0"/>
              <a:t>• cycle central</a:t>
            </a:r>
            <a:endParaRPr lang="fr-FR" sz="20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5414888" y="3249216"/>
            <a:ext cx="2520000" cy="2124000"/>
            <a:chOff x="5668556" y="3269344"/>
            <a:chExt cx="2520000" cy="2520000"/>
          </a:xfrm>
        </p:grpSpPr>
        <p:cxnSp>
          <p:nvCxnSpPr>
            <p:cNvPr id="14" name="Connecteur droit 13"/>
            <p:cNvCxnSpPr/>
            <p:nvPr/>
          </p:nvCxnSpPr>
          <p:spPr>
            <a:xfrm>
              <a:off x="5668556" y="3269344"/>
              <a:ext cx="2520000" cy="2520000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H="1">
              <a:off x="5668556" y="3269344"/>
              <a:ext cx="2520000" cy="2520000"/>
            </a:xfrm>
            <a:prstGeom prst="line">
              <a:avLst/>
            </a:prstGeom>
            <a:ln w="76200">
              <a:solidFill>
                <a:srgbClr val="FF0000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6575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distinguer...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5400" y="1772816"/>
            <a:ext cx="7871056" cy="656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 smtClean="0"/>
              <a:t> AP ≠ AP</a:t>
            </a:r>
          </a:p>
          <a:p>
            <a:endParaRPr lang="fr-FR" sz="2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91581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5592356" y="2401144"/>
            <a:ext cx="1080120" cy="792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35935" y="3263696"/>
            <a:ext cx="793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328863" algn="ctr"/>
                <a:tab pos="6188075" algn="ctr"/>
              </a:tabLst>
            </a:pPr>
            <a:r>
              <a:rPr lang="fr-FR" sz="2000" dirty="0" smtClean="0"/>
              <a:t> 	accompagnement personnalisé	aide personnalisée</a:t>
            </a:r>
            <a:endParaRPr lang="fr-FR" sz="2000" baseline="30000" dirty="0" smtClean="0"/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2915816" y="3767816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>
            <a:off x="6674971" y="3767816"/>
            <a:ext cx="0" cy="576000"/>
          </a:xfrm>
          <a:prstGeom prst="straightConnector1">
            <a:avLst/>
          </a:prstGeom>
          <a:ln>
            <a:solidFill>
              <a:srgbClr val="DA0D57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187624" y="4507575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tous les élèves</a:t>
            </a:r>
          </a:p>
          <a:p>
            <a:pPr algn="ctr"/>
            <a:r>
              <a:rPr lang="fr-FR" sz="2000" dirty="0" smtClean="0"/>
              <a:t>• mêmes nombres d’heures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675907" y="4505118"/>
            <a:ext cx="40033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• élèves ciblés</a:t>
            </a:r>
          </a:p>
          <a:p>
            <a:pPr algn="ctr"/>
            <a:r>
              <a:rPr lang="fr-FR" sz="2000" dirty="0" smtClean="0"/>
              <a:t>• heures supplémentaires élèves</a:t>
            </a:r>
            <a:endParaRPr lang="fr-FR" sz="20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5414888" y="3249216"/>
            <a:ext cx="2520000" cy="2124000"/>
            <a:chOff x="5668556" y="3269344"/>
            <a:chExt cx="2520000" cy="2520000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5668556" y="3269344"/>
              <a:ext cx="2520000" cy="2520000"/>
            </a:xfrm>
            <a:prstGeom prst="line">
              <a:avLst/>
            </a:prstGeom>
            <a:ln w="7620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H="1">
              <a:off x="5668556" y="3269344"/>
              <a:ext cx="2520000" cy="2520000"/>
            </a:xfrm>
            <a:prstGeom prst="line">
              <a:avLst/>
            </a:prstGeom>
            <a:ln w="7620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41093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pages de contenu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ge de sous-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2580</TotalTime>
  <Words>1257</Words>
  <Application>Microsoft Office PowerPoint</Application>
  <PresentationFormat>Affichage à l'écran (4:3)</PresentationFormat>
  <Paragraphs>167</Paragraphs>
  <Slides>21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pages de contenus</vt:lpstr>
      <vt:lpstr>page de sous-partie</vt:lpstr>
      <vt:lpstr>DOTATION HORAIRE   EMPLOIS DU TEMPS</vt:lpstr>
      <vt:lpstr>évolution de la dhg</vt:lpstr>
      <vt:lpstr>évolution des grilles horaires</vt:lpstr>
      <vt:lpstr>évolution des grilles horaires</vt:lpstr>
      <vt:lpstr>les nouvelles grilles horaires</vt:lpstr>
      <vt:lpstr>ne pas confondre...</vt:lpstr>
      <vt:lpstr>distinguer...</vt:lpstr>
      <vt:lpstr>ne pas confondre...</vt:lpstr>
      <vt:lpstr>distinguer...</vt:lpstr>
      <vt:lpstr>distinguer...</vt:lpstr>
      <vt:lpstr>ne pas confondre...</vt:lpstr>
      <vt:lpstr>ne pas confondre...</vt:lpstr>
      <vt:lpstr>DES MARGES DE MANœUVRE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              VOUS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BC A1-2</dc:creator>
  <cp:lastModifiedBy>nfevrier</cp:lastModifiedBy>
  <cp:revision>89</cp:revision>
  <cp:lastPrinted>2015-09-21T09:55:22Z</cp:lastPrinted>
  <dcterms:created xsi:type="dcterms:W3CDTF">2015-09-16T07:51:54Z</dcterms:created>
  <dcterms:modified xsi:type="dcterms:W3CDTF">2015-09-29T13:28:56Z</dcterms:modified>
</cp:coreProperties>
</file>