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89" r:id="rId2"/>
    <p:sldId id="387" r:id="rId3"/>
    <p:sldId id="383" r:id="rId4"/>
    <p:sldId id="384" r:id="rId5"/>
    <p:sldId id="385" r:id="rId6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 MARTINEZ" initials="EM" lastIdx="1" clrIdx="0">
    <p:extLst>
      <p:ext uri="{19B8F6BF-5375-455C-9EA6-DF929625EA0E}">
        <p15:presenceInfo xmlns:p15="http://schemas.microsoft.com/office/powerpoint/2012/main" xmlns="" userId="e09177cf2b5fa6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43CE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4BAAD-701E-4E10-9DD7-E3C9AE6E658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0C1D0-2F6A-4A20-9C72-23C77BF9DD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042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882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467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1532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980806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94873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25828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012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65874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9606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2083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963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427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544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66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5438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9712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7154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8B3BF56-3F59-4046-AA3B-B4B1F7D8E614}" type="datetimeFigureOut">
              <a:rPr lang="fr-FR" smtClean="0"/>
              <a:pPr/>
              <a:t>24/06/2019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E828E6-5BB8-4F15-9832-AA52852119F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90984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6yil-37AZws" TargetMode="External"/><Relationship Id="rId12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Projets%20&#233;ducatifs%20envirt.pptx" TargetMode="External"/><Relationship Id="rId11" Type="http://schemas.openxmlformats.org/officeDocument/2006/relationships/hyperlink" Target="https://www.youtube.com/watch?v=Bypt4H8K5dI" TargetMode="External"/><Relationship Id="rId5" Type="http://schemas.openxmlformats.org/officeDocument/2006/relationships/image" Target="../media/image5.jpeg"/><Relationship Id="rId10" Type="http://schemas.openxmlformats.org/officeDocument/2006/relationships/image" Target="../media/image7.jpeg"/><Relationship Id="rId4" Type="http://schemas.openxmlformats.org/officeDocument/2006/relationships/image" Target="../media/image4.jpeg"/><Relationship Id="rId9" Type="http://schemas.openxmlformats.org/officeDocument/2006/relationships/hyperlink" Target="https://www.youtube.com/watch?v=TmDGD69BCd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Gpe%20de%20pilotage.pptx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philippe_bancon/ux7iiz1dtw9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527A5AC0-8F70-4871-A155-ED7BFD320A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1" y="116632"/>
            <a:ext cx="2245807" cy="1512168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xmlns="" id="{425816D4-C5B7-4936-BD22-AC5B22607E2F}"/>
              </a:ext>
            </a:extLst>
          </p:cNvPr>
          <p:cNvSpPr/>
          <p:nvPr/>
        </p:nvSpPr>
        <p:spPr>
          <a:xfrm>
            <a:off x="1144962" y="1916832"/>
            <a:ext cx="6854075" cy="3600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L’Enseignement catholique du diocèse du Mans</a:t>
            </a:r>
          </a:p>
          <a:p>
            <a:pPr algn="ctr"/>
            <a:endParaRPr lang="fr-FR" b="1" dirty="0">
              <a:solidFill>
                <a:srgbClr val="002060"/>
              </a:solidFill>
            </a:endParaRP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92 établissements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62 écoles </a:t>
            </a:r>
            <a:r>
              <a:rPr lang="fr-FR" dirty="0">
                <a:solidFill>
                  <a:schemeClr val="bg1"/>
                </a:solidFill>
              </a:rPr>
              <a:t>dont 15 sur Le Mans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19 collèges </a:t>
            </a:r>
            <a:r>
              <a:rPr lang="fr-FR" dirty="0">
                <a:solidFill>
                  <a:schemeClr val="bg1"/>
                </a:solidFill>
              </a:rPr>
              <a:t>dont 8 sur Le Mans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8 lycées </a:t>
            </a:r>
            <a:r>
              <a:rPr lang="fr-FR" dirty="0">
                <a:solidFill>
                  <a:schemeClr val="bg1"/>
                </a:solidFill>
              </a:rPr>
              <a:t>dont 4 sur Le Mans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3 lycées agricoles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85 chefs d’établissements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71 OGEC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21 100 élèves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1 330 enseignants (1</a:t>
            </a:r>
            <a:r>
              <a:rPr lang="fr-FR" b="1" baseline="30000" dirty="0">
                <a:solidFill>
                  <a:schemeClr val="bg1"/>
                </a:solidFill>
              </a:rPr>
              <a:t>er</a:t>
            </a:r>
            <a:r>
              <a:rPr lang="fr-FR" b="1" dirty="0">
                <a:solidFill>
                  <a:schemeClr val="bg1"/>
                </a:solidFill>
              </a:rPr>
              <a:t> et 2d degré)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600 salariés</a:t>
            </a:r>
          </a:p>
        </p:txBody>
      </p:sp>
    </p:spTree>
    <p:extLst>
      <p:ext uri="{BB962C8B-B14F-4D97-AF65-F5344CB8AC3E}">
        <p14:creationId xmlns:p14="http://schemas.microsoft.com/office/powerpoint/2010/main" xmlns="" val="20175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xmlns="" id="{4A68D856-067A-49FB-8B6D-A6E5E7C07AE4}"/>
              </a:ext>
            </a:extLst>
          </p:cNvPr>
          <p:cNvSpPr/>
          <p:nvPr/>
        </p:nvSpPr>
        <p:spPr>
          <a:xfrm>
            <a:off x="378061" y="5306708"/>
            <a:ext cx="8387878" cy="11427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>
                <a:solidFill>
                  <a:srgbClr val="FF0000"/>
                </a:solidFill>
              </a:rPr>
              <a:t>Proposition Projet d’année EC72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« Sauvons notre Maison commune »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Soin de la Création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Ecologie intégrale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xmlns="" id="{E88142BF-3BB7-41F0-B4BA-38FA4A0657B7}"/>
              </a:ext>
            </a:extLst>
          </p:cNvPr>
          <p:cNvSpPr/>
          <p:nvPr/>
        </p:nvSpPr>
        <p:spPr>
          <a:xfrm>
            <a:off x="49215" y="625182"/>
            <a:ext cx="1507790" cy="13634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Projet commun à tous les établissements</a:t>
            </a: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xmlns="" id="{28D452FB-1808-4E9D-8980-AD81BA00F3E3}"/>
              </a:ext>
            </a:extLst>
          </p:cNvPr>
          <p:cNvSpPr/>
          <p:nvPr/>
        </p:nvSpPr>
        <p:spPr>
          <a:xfrm>
            <a:off x="327613" y="2110930"/>
            <a:ext cx="4847030" cy="18358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2060"/>
                </a:solidFill>
              </a:rPr>
              <a:t>En référence aux fondamentaux de l’EC</a:t>
            </a:r>
          </a:p>
          <a:p>
            <a:pPr algn="ctr"/>
            <a:endParaRPr lang="fr-FR" sz="1300" b="1" dirty="0">
              <a:solidFill>
                <a:srgbClr val="FF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300" b="1" dirty="0">
                <a:solidFill>
                  <a:schemeClr val="bg1"/>
                </a:solidFill>
              </a:rPr>
              <a:t>Un projet éducatif porté par une communauté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300" b="1" dirty="0">
                <a:solidFill>
                  <a:schemeClr val="bg1"/>
                </a:solidFill>
              </a:rPr>
              <a:t>Liberté d’enseignement et contrat d’association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300" b="1" dirty="0">
                <a:solidFill>
                  <a:schemeClr val="bg1"/>
                </a:solidFill>
              </a:rPr>
              <a:t>La conception chrétienne de la personne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300" b="1" dirty="0">
                <a:solidFill>
                  <a:schemeClr val="bg1"/>
                </a:solidFill>
              </a:rPr>
              <a:t>Une école nourrie par la Pensée Sociale de l’Eglise</a:t>
            </a: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xmlns="" id="{B51AB455-34CA-43F0-85A7-0D4DE1F602A9}"/>
              </a:ext>
            </a:extLst>
          </p:cNvPr>
          <p:cNvSpPr/>
          <p:nvPr/>
        </p:nvSpPr>
        <p:spPr>
          <a:xfrm>
            <a:off x="5510930" y="2095368"/>
            <a:ext cx="3314921" cy="183589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FF0000"/>
                </a:solidFill>
              </a:rPr>
              <a:t>Dans le cadre des orientations EC72</a:t>
            </a:r>
          </a:p>
          <a:p>
            <a:pPr algn="ctr"/>
            <a:r>
              <a:rPr lang="fr-FR" sz="1300" b="1" dirty="0">
                <a:solidFill>
                  <a:srgbClr val="FF0000"/>
                </a:solidFill>
              </a:rPr>
              <a:t>Objectif 2025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300" b="1" dirty="0">
                <a:solidFill>
                  <a:srgbClr val="002060"/>
                </a:solidFill>
              </a:rPr>
              <a:t>Dire sa source et en vivre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300" b="1" dirty="0">
                <a:solidFill>
                  <a:srgbClr val="002060"/>
                </a:solidFill>
              </a:rPr>
              <a:t>Accueillir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300" b="1" dirty="0">
                <a:solidFill>
                  <a:srgbClr val="002060"/>
                </a:solidFill>
              </a:rPr>
              <a:t>Être acteur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300" b="1" dirty="0">
                <a:solidFill>
                  <a:srgbClr val="002060"/>
                </a:solidFill>
              </a:rPr>
              <a:t>Oser et innover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sz="1300" b="1" dirty="0">
                <a:solidFill>
                  <a:srgbClr val="002060"/>
                </a:solidFill>
              </a:rPr>
              <a:t>Valoriser</a:t>
            </a:r>
          </a:p>
        </p:txBody>
      </p:sp>
      <p:pic>
        <p:nvPicPr>
          <p:cNvPr id="39" name="Image 38">
            <a:extLst>
              <a:ext uri="{FF2B5EF4-FFF2-40B4-BE49-F238E27FC236}">
                <a16:creationId xmlns:a16="http://schemas.microsoft.com/office/drawing/2014/main" xmlns="" id="{DBD79882-8E95-4FBB-AE83-2CBE3C521B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87252" y="2960400"/>
            <a:ext cx="1191525" cy="80228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781D956-4B23-4271-A8BA-B5A4A139EFE6}"/>
              </a:ext>
            </a:extLst>
          </p:cNvPr>
          <p:cNvSpPr/>
          <p:nvPr/>
        </p:nvSpPr>
        <p:spPr>
          <a:xfrm rot="1782892">
            <a:off x="6476497" y="4149302"/>
            <a:ext cx="2208259" cy="9133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FF00"/>
                </a:solidFill>
              </a:rPr>
              <a:t>Adultes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2DDBADA0-F52C-4ED1-AA6B-55F3C2A809CD}"/>
              </a:ext>
            </a:extLst>
          </p:cNvPr>
          <p:cNvSpPr/>
          <p:nvPr/>
        </p:nvSpPr>
        <p:spPr>
          <a:xfrm rot="19774741">
            <a:off x="102338" y="4125349"/>
            <a:ext cx="2416492" cy="9612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FFFF00"/>
                </a:solidFill>
              </a:rPr>
              <a:t>Enfants, jeunes, apprentis et étudiants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xmlns="" id="{D4E41730-23EA-433B-81A6-BC6975A46BD4}"/>
              </a:ext>
            </a:extLst>
          </p:cNvPr>
          <p:cNvSpPr/>
          <p:nvPr/>
        </p:nvSpPr>
        <p:spPr>
          <a:xfrm>
            <a:off x="1586819" y="625182"/>
            <a:ext cx="1328997" cy="134888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Projet d’actualité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où chacun se sente concerné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CB1319BF-B43F-4341-88FC-6929A269B983}"/>
              </a:ext>
            </a:extLst>
          </p:cNvPr>
          <p:cNvSpPr/>
          <p:nvPr/>
        </p:nvSpPr>
        <p:spPr>
          <a:xfrm>
            <a:off x="2015716" y="4419781"/>
            <a:ext cx="5112567" cy="53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Place à prendre pour l’EC72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DD45691-784A-40F4-B7EB-C61EE624D73B}"/>
              </a:ext>
            </a:extLst>
          </p:cNvPr>
          <p:cNvSpPr/>
          <p:nvPr/>
        </p:nvSpPr>
        <p:spPr>
          <a:xfrm>
            <a:off x="179512" y="-50312"/>
            <a:ext cx="9252520" cy="536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Projet d’année 2019-2020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xmlns="" id="{9813654B-98C1-401D-BDBE-5E5CFB4213BB}"/>
              </a:ext>
            </a:extLst>
          </p:cNvPr>
          <p:cNvSpPr/>
          <p:nvPr/>
        </p:nvSpPr>
        <p:spPr>
          <a:xfrm>
            <a:off x="2945630" y="639106"/>
            <a:ext cx="1507789" cy="13210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Poursuivre le thème de la Responsabilité en partage</a:t>
            </a: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xmlns="" id="{337B3E8F-EC67-4635-824B-C87DE9B90519}"/>
              </a:ext>
            </a:extLst>
          </p:cNvPr>
          <p:cNvSpPr/>
          <p:nvPr/>
        </p:nvSpPr>
        <p:spPr>
          <a:xfrm>
            <a:off x="4495805" y="613722"/>
            <a:ext cx="1724348" cy="13210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Permettre à tous les acteurs d’y participer et de contribuer à son développement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xmlns="" id="{97BA7004-457C-48CF-89FB-FDDE2D576BCB}"/>
              </a:ext>
            </a:extLst>
          </p:cNvPr>
          <p:cNvSpPr/>
          <p:nvPr/>
        </p:nvSpPr>
        <p:spPr>
          <a:xfrm>
            <a:off x="7451399" y="573874"/>
            <a:ext cx="1724348" cy="132104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Contribuer à donner du sens aux apprentissages avec une visée interdisciplinaire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xmlns="" id="{828F9793-3C5C-4D46-8FB7-FAF79951687A}"/>
              </a:ext>
            </a:extLst>
          </p:cNvPr>
          <p:cNvSpPr/>
          <p:nvPr/>
        </p:nvSpPr>
        <p:spPr>
          <a:xfrm>
            <a:off x="6262539" y="563605"/>
            <a:ext cx="1163589" cy="13634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Projet fédérateur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6FF8808E-2BBB-4891-9C79-9DB7BACCE0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0"/>
            <a:ext cx="842176" cy="56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4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40" grpId="0" animBg="1"/>
      <p:bldP spid="41" grpId="0" animBg="1"/>
      <p:bldP spid="5" grpId="0"/>
      <p:bldP spid="49" grpId="0"/>
      <p:bldP spid="28" grpId="0" animBg="1"/>
      <p:bldP spid="29" grpId="0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xmlns="" id="{4A68D856-067A-49FB-8B6D-A6E5E7C07AE4}"/>
              </a:ext>
            </a:extLst>
          </p:cNvPr>
          <p:cNvSpPr/>
          <p:nvPr/>
        </p:nvSpPr>
        <p:spPr>
          <a:xfrm>
            <a:off x="1461927" y="2978705"/>
            <a:ext cx="5905541" cy="114278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>
                <a:solidFill>
                  <a:srgbClr val="FF0000"/>
                </a:solidFill>
              </a:rPr>
              <a:t>Proposition Projet d’année EC72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« Sauvons notre Maison commune »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Soin de la Création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Ecologie intégrale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xmlns="" id="{53DA34D5-3481-475E-910B-FDA240FBE3BC}"/>
              </a:ext>
            </a:extLst>
          </p:cNvPr>
          <p:cNvSpPr/>
          <p:nvPr/>
        </p:nvSpPr>
        <p:spPr>
          <a:xfrm>
            <a:off x="3409798" y="116111"/>
            <a:ext cx="1429474" cy="8565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Se nourrir de l’anthropologie chrétienne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xmlns="" id="{0E26155A-FEA6-48A9-81C4-35F10428BE2C}"/>
              </a:ext>
            </a:extLst>
          </p:cNvPr>
          <p:cNvSpPr/>
          <p:nvPr/>
        </p:nvSpPr>
        <p:spPr>
          <a:xfrm>
            <a:off x="5256295" y="1963340"/>
            <a:ext cx="932059" cy="88882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Ecole inclusive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xmlns="" id="{3AB041DB-9E7F-469A-A13B-6859A3C557A1}"/>
              </a:ext>
            </a:extLst>
          </p:cNvPr>
          <p:cNvSpPr/>
          <p:nvPr/>
        </p:nvSpPr>
        <p:spPr>
          <a:xfrm>
            <a:off x="8179486" y="59603"/>
            <a:ext cx="926238" cy="9144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Situation des migrants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xmlns="" id="{51EA9B99-9709-4C83-BFAE-161B1B9C0A8C}"/>
              </a:ext>
            </a:extLst>
          </p:cNvPr>
          <p:cNvSpPr/>
          <p:nvPr/>
        </p:nvSpPr>
        <p:spPr>
          <a:xfrm>
            <a:off x="4540296" y="1922544"/>
            <a:ext cx="696407" cy="97818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EARS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xmlns="" id="{E88142BF-3BB7-41F0-B4BA-38FA4A0657B7}"/>
              </a:ext>
            </a:extLst>
          </p:cNvPr>
          <p:cNvSpPr/>
          <p:nvPr/>
        </p:nvSpPr>
        <p:spPr>
          <a:xfrm>
            <a:off x="87584" y="101768"/>
            <a:ext cx="1069459" cy="91548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Priorité mondiale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xmlns="" id="{D69F738B-BE69-4918-BD30-A3023AF79F4C}"/>
              </a:ext>
            </a:extLst>
          </p:cNvPr>
          <p:cNvSpPr/>
          <p:nvPr/>
        </p:nvSpPr>
        <p:spPr>
          <a:xfrm>
            <a:off x="1453384" y="6132836"/>
            <a:ext cx="6719015" cy="6349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Dimension pastorale, éducative, pédagogique et citoyenne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Pour une éducation au corps et à la relation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« Tout est lié » (91)  : Terre / corps / cœur / Esprit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xmlns="" id="{06623C11-1896-4526-9348-A57BC58E7CBF}"/>
              </a:ext>
            </a:extLst>
          </p:cNvPr>
          <p:cNvSpPr/>
          <p:nvPr/>
        </p:nvSpPr>
        <p:spPr>
          <a:xfrm>
            <a:off x="772205" y="4505591"/>
            <a:ext cx="8280920" cy="1573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b="1" i="1" dirty="0"/>
              <a:t>« (…) Les jeunes nous réclament un changement. Ils se demandent comment il est possible de prétendre construire un avenir meilleur sans penser à la crise de l’environnement et à la souffrance des exclus.</a:t>
            </a:r>
          </a:p>
          <a:p>
            <a:pPr algn="just"/>
            <a:r>
              <a:rPr lang="fr-FR" sz="1600" b="1" i="1" dirty="0"/>
              <a:t>J’adresse une invitation urgente à un nouveau dialogue sur la façon dont nous construisons l’avenir de la planète. Nous avons besoin d’une conversion qui nous unisse tous. (…) » Pape François. </a:t>
            </a:r>
            <a:r>
              <a:rPr lang="fr-FR" sz="1600" b="1" i="1" dirty="0" err="1"/>
              <a:t>Laudato</a:t>
            </a:r>
            <a:r>
              <a:rPr lang="fr-FR" sz="1600" b="1" i="1" dirty="0"/>
              <a:t> Si’ - n°13 et 14</a:t>
            </a:r>
          </a:p>
        </p:txBody>
      </p:sp>
      <p:sp>
        <p:nvSpPr>
          <p:cNvPr id="48" name="Flèche : double flèche verticale 47">
            <a:extLst>
              <a:ext uri="{FF2B5EF4-FFF2-40B4-BE49-F238E27FC236}">
                <a16:creationId xmlns:a16="http://schemas.microsoft.com/office/drawing/2014/main" xmlns="" id="{0352A7AA-2F34-4672-A979-7A683CF0AC35}"/>
              </a:ext>
            </a:extLst>
          </p:cNvPr>
          <p:cNvSpPr/>
          <p:nvPr/>
        </p:nvSpPr>
        <p:spPr>
          <a:xfrm>
            <a:off x="4283968" y="4165233"/>
            <a:ext cx="288032" cy="340358"/>
          </a:xfrm>
          <a:prstGeom prst="upDownArrow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781D956-4B23-4271-A8BA-B5A4A139EFE6}"/>
              </a:ext>
            </a:extLst>
          </p:cNvPr>
          <p:cNvSpPr/>
          <p:nvPr/>
        </p:nvSpPr>
        <p:spPr>
          <a:xfrm rot="19936432">
            <a:off x="1064357" y="3636627"/>
            <a:ext cx="1728192" cy="406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Adultes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xmlns="" id="{33729CD3-EB91-42BC-9818-0B41379159EA}"/>
              </a:ext>
            </a:extLst>
          </p:cNvPr>
          <p:cNvSpPr/>
          <p:nvPr/>
        </p:nvSpPr>
        <p:spPr>
          <a:xfrm>
            <a:off x="18067" y="1856421"/>
            <a:ext cx="1068577" cy="105927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Tenir compte du maillage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territoire</a:t>
            </a:r>
          </a:p>
        </p:txBody>
      </p:sp>
      <p:sp>
        <p:nvSpPr>
          <p:cNvPr id="9" name="Flèche : virage 8">
            <a:extLst>
              <a:ext uri="{FF2B5EF4-FFF2-40B4-BE49-F238E27FC236}">
                <a16:creationId xmlns:a16="http://schemas.microsoft.com/office/drawing/2014/main" xmlns="" id="{E9C28AAF-CDE7-4BAA-BB12-BF0E6F6CA332}"/>
              </a:ext>
            </a:extLst>
          </p:cNvPr>
          <p:cNvSpPr/>
          <p:nvPr/>
        </p:nvSpPr>
        <p:spPr>
          <a:xfrm>
            <a:off x="179512" y="3315650"/>
            <a:ext cx="1185387" cy="1769534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Flèche : virage 11">
            <a:extLst>
              <a:ext uri="{FF2B5EF4-FFF2-40B4-BE49-F238E27FC236}">
                <a16:creationId xmlns:a16="http://schemas.microsoft.com/office/drawing/2014/main" xmlns="" id="{6697DDCB-DFA1-4135-8569-F963A9936353}"/>
              </a:ext>
            </a:extLst>
          </p:cNvPr>
          <p:cNvSpPr/>
          <p:nvPr/>
        </p:nvSpPr>
        <p:spPr>
          <a:xfrm rot="16200000">
            <a:off x="-104361" y="5289345"/>
            <a:ext cx="1402543" cy="1069458"/>
          </a:xfrm>
          <a:prstGeom prst="bentArrow">
            <a:avLst>
              <a:gd name="adj1" fmla="val 25000"/>
              <a:gd name="adj2" fmla="val 26027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xmlns="" id="{CFC4646F-33FD-480C-AEBA-46A58F42B0D9}"/>
              </a:ext>
            </a:extLst>
          </p:cNvPr>
          <p:cNvSpPr/>
          <p:nvPr/>
        </p:nvSpPr>
        <p:spPr>
          <a:xfrm>
            <a:off x="6101611" y="18243"/>
            <a:ext cx="857884" cy="63093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Eglise Verte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xmlns="" id="{1BF9FA05-0F47-49C0-9B98-D6D4A4138038}"/>
              </a:ext>
            </a:extLst>
          </p:cNvPr>
          <p:cNvSpPr/>
          <p:nvPr/>
        </p:nvSpPr>
        <p:spPr>
          <a:xfrm>
            <a:off x="6112003" y="705178"/>
            <a:ext cx="857885" cy="43278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Eudes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xmlns="" id="{C6E2E54B-CE6F-4FE9-9FFE-4D71B8047FFC}"/>
              </a:ext>
            </a:extLst>
          </p:cNvPr>
          <p:cNvSpPr/>
          <p:nvPr/>
        </p:nvSpPr>
        <p:spPr>
          <a:xfrm>
            <a:off x="6188354" y="1754571"/>
            <a:ext cx="1371537" cy="131517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Engager de nouveaux modèles économiques Faire face à la précarité sociale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xmlns="" id="{E4A9CD91-CC4C-4628-9D3B-75F3DFFF3A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-1" b="10559"/>
          <a:stretch/>
        </p:blipFill>
        <p:spPr>
          <a:xfrm>
            <a:off x="1112080" y="1856421"/>
            <a:ext cx="885030" cy="111883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3E8C36CC-51ED-498D-BDFB-09F68611FDE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30459" y="1855497"/>
            <a:ext cx="789427" cy="1119754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xmlns="" id="{53DC16C4-D911-4289-8D3B-2416A62E21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8545" y="2031012"/>
            <a:ext cx="1646720" cy="796667"/>
          </a:xfrm>
          <a:prstGeom prst="rect">
            <a:avLst/>
          </a:prstGeom>
        </p:spPr>
      </p:pic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xmlns="" id="{32E845D4-CBCC-4CCE-9465-3EE0062DC7CE}"/>
              </a:ext>
            </a:extLst>
          </p:cNvPr>
          <p:cNvSpPr/>
          <p:nvPr/>
        </p:nvSpPr>
        <p:spPr>
          <a:xfrm>
            <a:off x="7491069" y="2279016"/>
            <a:ext cx="1659269" cy="217260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u="sng" dirty="0">
                <a:solidFill>
                  <a:schemeClr val="bg1"/>
                </a:solidFill>
              </a:rPr>
              <a:t>4</a:t>
            </a:r>
            <a:r>
              <a:rPr lang="fr-FR" sz="1200" b="1" u="sng" baseline="30000" dirty="0">
                <a:solidFill>
                  <a:schemeClr val="bg1"/>
                </a:solidFill>
              </a:rPr>
              <a:t>ème</a:t>
            </a:r>
            <a:r>
              <a:rPr lang="fr-FR" sz="1200" b="1" u="sng" dirty="0">
                <a:solidFill>
                  <a:schemeClr val="bg1"/>
                </a:solidFill>
              </a:rPr>
              <a:t> Axe fondamental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La fraternité</a:t>
            </a:r>
          </a:p>
          <a:p>
            <a:pPr algn="ctr"/>
            <a:r>
              <a:rPr lang="fr-FR" sz="1200" b="1" u="sng" dirty="0">
                <a:solidFill>
                  <a:schemeClr val="bg1"/>
                </a:solidFill>
              </a:rPr>
              <a:t>Orientation n°7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« Le poste avancé » de l’EC</a:t>
            </a:r>
          </a:p>
          <a:p>
            <a:pPr algn="ctr"/>
            <a:r>
              <a:rPr lang="fr-FR" sz="1200" b="1" u="sng" dirty="0">
                <a:solidFill>
                  <a:schemeClr val="bg1"/>
                </a:solidFill>
              </a:rPr>
              <a:t>Chantiers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bg1"/>
                </a:solidFill>
              </a:rPr>
              <a:t>Services diocésains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bg1"/>
                </a:solidFill>
              </a:rPr>
              <a:t>Mise en œuvre  </a:t>
            </a:r>
            <a:r>
              <a:rPr lang="fr-FR" sz="1200" b="1" dirty="0" err="1">
                <a:solidFill>
                  <a:schemeClr val="bg1"/>
                </a:solidFill>
              </a:rPr>
              <a:t>Laudato</a:t>
            </a:r>
            <a:r>
              <a:rPr lang="fr-FR" sz="1200" b="1" dirty="0">
                <a:solidFill>
                  <a:schemeClr val="bg1"/>
                </a:solidFill>
              </a:rPr>
              <a:t> Si’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xmlns="" id="{0BFFE2D4-A261-4EE4-9A53-23F4A880BE9A}"/>
              </a:ext>
            </a:extLst>
          </p:cNvPr>
          <p:cNvSpPr/>
          <p:nvPr/>
        </p:nvSpPr>
        <p:spPr>
          <a:xfrm>
            <a:off x="4986361" y="170149"/>
            <a:ext cx="1075960" cy="70928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Vivre des temps de fraternité</a:t>
            </a:r>
          </a:p>
        </p:txBody>
      </p:sp>
      <p:pic>
        <p:nvPicPr>
          <p:cNvPr id="7" name="Image 6" descr="Une image contenant scène, pièce&#10;&#10;Description générée automatiquement">
            <a:extLst>
              <a:ext uri="{FF2B5EF4-FFF2-40B4-BE49-F238E27FC236}">
                <a16:creationId xmlns:a16="http://schemas.microsoft.com/office/drawing/2014/main" xmlns="" id="{1E2F591C-B51F-44D9-9A72-AA64C20CC1B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9486" y="1158183"/>
            <a:ext cx="822368" cy="1162281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2DDBADA0-F52C-4ED1-AA6B-55F3C2A809CD}"/>
              </a:ext>
            </a:extLst>
          </p:cNvPr>
          <p:cNvSpPr/>
          <p:nvPr/>
        </p:nvSpPr>
        <p:spPr>
          <a:xfrm rot="1655108">
            <a:off x="6063964" y="3548028"/>
            <a:ext cx="1728192" cy="4060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Enfants, jeunes, apprentis</a:t>
            </a:r>
          </a:p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étudiants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6AB5CD6-2027-48B0-B355-FAC86EFBEEE4}"/>
              </a:ext>
            </a:extLst>
          </p:cNvPr>
          <p:cNvSpPr/>
          <p:nvPr/>
        </p:nvSpPr>
        <p:spPr>
          <a:xfrm>
            <a:off x="-387938" y="1213639"/>
            <a:ext cx="3505674" cy="250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solidFill>
                  <a:srgbClr val="FF0000"/>
                </a:solidFill>
              </a:rPr>
              <a:t>Concernant l’EC72</a:t>
            </a:r>
          </a:p>
        </p:txBody>
      </p:sp>
      <p:sp>
        <p:nvSpPr>
          <p:cNvPr id="35" name="Rectangle : coins arrondis 34">
            <a:hlinkClick r:id="rId6" action="ppaction://hlinkpres?slideindex=1&amp;slidetitle="/>
            <a:extLst>
              <a:ext uri="{FF2B5EF4-FFF2-40B4-BE49-F238E27FC236}">
                <a16:creationId xmlns:a16="http://schemas.microsoft.com/office/drawing/2014/main" xmlns="" id="{89E8011B-C3AA-4019-9519-A7267EBC54A2}"/>
              </a:ext>
            </a:extLst>
          </p:cNvPr>
          <p:cNvSpPr/>
          <p:nvPr/>
        </p:nvSpPr>
        <p:spPr>
          <a:xfrm>
            <a:off x="1197428" y="1544617"/>
            <a:ext cx="3063672" cy="26099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Ex de projets éducatifs</a:t>
            </a:r>
          </a:p>
        </p:txBody>
      </p:sp>
      <p:pic>
        <p:nvPicPr>
          <p:cNvPr id="6" name="Image 5" descr="Une image contenant texte&#10;&#10;Description générée automatiquement">
            <a:hlinkClick r:id="rId7"/>
            <a:extLst>
              <a:ext uri="{FF2B5EF4-FFF2-40B4-BE49-F238E27FC236}">
                <a16:creationId xmlns:a16="http://schemas.microsoft.com/office/drawing/2014/main" xmlns="" id="{0FBA6526-21FC-4BC7-9EFA-12B3D1A3E92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1164098" y="114114"/>
            <a:ext cx="1196752" cy="897564"/>
          </a:xfrm>
          <a:prstGeom prst="rect">
            <a:avLst/>
          </a:prstGeom>
        </p:spPr>
      </p:pic>
      <p:pic>
        <p:nvPicPr>
          <p:cNvPr id="13" name="Image 12">
            <a:hlinkClick r:id="rId9"/>
            <a:extLst>
              <a:ext uri="{FF2B5EF4-FFF2-40B4-BE49-F238E27FC236}">
                <a16:creationId xmlns:a16="http://schemas.microsoft.com/office/drawing/2014/main" xmlns="" id="{F2254905-54CA-41EC-A1E1-EFF9E7CEDB7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2247506" y="162111"/>
            <a:ext cx="1162280" cy="871710"/>
          </a:xfrm>
          <a:prstGeom prst="rect">
            <a:avLst/>
          </a:prstGeom>
        </p:spPr>
      </p:pic>
      <p:pic>
        <p:nvPicPr>
          <p:cNvPr id="17" name="Image 16">
            <a:hlinkClick r:id="rId11"/>
            <a:extLst>
              <a:ext uri="{FF2B5EF4-FFF2-40B4-BE49-F238E27FC236}">
                <a16:creationId xmlns:a16="http://schemas.microsoft.com/office/drawing/2014/main" xmlns="" id="{22E5E069-CC2B-489B-86DD-208D643B6E5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7133542" y="39617"/>
            <a:ext cx="968825" cy="857884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xmlns="" id="{6E5C9765-AFC4-496B-8AD6-CF35C7801EEE}"/>
              </a:ext>
            </a:extLst>
          </p:cNvPr>
          <p:cNvSpPr/>
          <p:nvPr/>
        </p:nvSpPr>
        <p:spPr>
          <a:xfrm>
            <a:off x="7108602" y="991312"/>
            <a:ext cx="1018706" cy="70928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Marches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pour le climat</a:t>
            </a:r>
          </a:p>
        </p:txBody>
      </p:sp>
    </p:spTree>
    <p:extLst>
      <p:ext uri="{BB962C8B-B14F-4D97-AF65-F5344CB8AC3E}">
        <p14:creationId xmlns:p14="http://schemas.microsoft.com/office/powerpoint/2010/main" xmlns="" val="418084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24" grpId="0" animBg="1"/>
      <p:bldP spid="25" grpId="0" animBg="1"/>
      <p:bldP spid="37" grpId="0" animBg="1"/>
      <p:bldP spid="44" grpId="0" animBg="1"/>
      <p:bldP spid="3" grpId="0" animBg="1"/>
      <p:bldP spid="48" grpId="0" animBg="1"/>
      <p:bldP spid="5" grpId="0"/>
      <p:bldP spid="50" grpId="0" animBg="1"/>
      <p:bldP spid="9" grpId="0" animBg="1"/>
      <p:bldP spid="12" grpId="0" animBg="1"/>
      <p:bldP spid="30" grpId="0" animBg="1"/>
      <p:bldP spid="31" grpId="0" animBg="1"/>
      <p:bldP spid="26" grpId="0" animBg="1"/>
      <p:bldP spid="36" grpId="0" animBg="1"/>
      <p:bldP spid="38" grpId="0" animBg="1"/>
      <p:bldP spid="49" grpId="0"/>
      <p:bldP spid="29" grpId="0"/>
      <p:bldP spid="35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 : coins arrondis 26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xmlns="" id="{23143268-6BBD-4489-84FE-0BFF272E9E2B}"/>
              </a:ext>
            </a:extLst>
          </p:cNvPr>
          <p:cNvSpPr/>
          <p:nvPr/>
        </p:nvSpPr>
        <p:spPr>
          <a:xfrm>
            <a:off x="6235590" y="1984904"/>
            <a:ext cx="2220962" cy="301042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Groupe de pilotage</a:t>
            </a:r>
          </a:p>
          <a:p>
            <a:pPr algn="ctr"/>
            <a:endParaRPr lang="fr-FR" sz="1400" b="1" i="1" dirty="0">
              <a:solidFill>
                <a:schemeClr val="bg1"/>
              </a:solidFill>
            </a:endParaRPr>
          </a:p>
          <a:p>
            <a:pPr algn="ctr"/>
            <a:r>
              <a:rPr lang="fr-FR" sz="1400" b="1" i="1" dirty="0">
                <a:solidFill>
                  <a:schemeClr val="bg1"/>
                </a:solidFill>
              </a:rPr>
              <a:t>20 membres</a:t>
            </a:r>
          </a:p>
          <a:p>
            <a:pPr algn="ctr"/>
            <a:endParaRPr lang="fr-FR" sz="1400" b="1" i="1" dirty="0">
              <a:solidFill>
                <a:schemeClr val="bg1"/>
              </a:solidFill>
            </a:endParaRPr>
          </a:p>
          <a:p>
            <a:pPr algn="ctr"/>
            <a:r>
              <a:rPr lang="fr-FR" sz="1400" b="1" i="1" dirty="0">
                <a:solidFill>
                  <a:schemeClr val="bg1"/>
                </a:solidFill>
              </a:rPr>
              <a:t>Ma 02 07 2019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xmlns="" id="{938745BC-2360-4A7F-8D1D-8E95A1256357}"/>
              </a:ext>
            </a:extLst>
          </p:cNvPr>
          <p:cNvSpPr/>
          <p:nvPr/>
        </p:nvSpPr>
        <p:spPr>
          <a:xfrm>
            <a:off x="105146" y="3199033"/>
            <a:ext cx="3264173" cy="198950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u="sng" dirty="0">
                <a:solidFill>
                  <a:schemeClr val="bg1"/>
                </a:solidFill>
              </a:rPr>
              <a:t>Projet présenté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DDEC / CE1 / CE2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Enseignants, formateurs et salariés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Observatoire de la  Pastorale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UGSEL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UDOGEC et APEL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AREC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RCF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EUDES Eglise verte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Services diocésains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Communautés Educatives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xmlns="" id="{883A2371-02BE-4CC7-B5C0-AA7C240727D2}"/>
              </a:ext>
            </a:extLst>
          </p:cNvPr>
          <p:cNvSpPr/>
          <p:nvPr/>
        </p:nvSpPr>
        <p:spPr>
          <a:xfrm>
            <a:off x="1585226" y="84883"/>
            <a:ext cx="5905541" cy="10723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>
                <a:solidFill>
                  <a:srgbClr val="FF0000"/>
                </a:solidFill>
              </a:rPr>
              <a:t>Projet d’année EC72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« Sauvons notre Maison commune »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Soin de la Création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Ecologie intégrale</a:t>
            </a:r>
          </a:p>
        </p:txBody>
      </p:sp>
      <p:sp>
        <p:nvSpPr>
          <p:cNvPr id="48" name="Rectangle : coins arrondis 47">
            <a:extLst>
              <a:ext uri="{FF2B5EF4-FFF2-40B4-BE49-F238E27FC236}">
                <a16:creationId xmlns:a16="http://schemas.microsoft.com/office/drawing/2014/main" xmlns="" id="{990E08C6-AC48-4BEE-97F7-03BCDFB2F39A}"/>
              </a:ext>
            </a:extLst>
          </p:cNvPr>
          <p:cNvSpPr/>
          <p:nvPr/>
        </p:nvSpPr>
        <p:spPr>
          <a:xfrm>
            <a:off x="3216946" y="1245810"/>
            <a:ext cx="2621724" cy="43625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Lancement du projet</a:t>
            </a:r>
            <a:endParaRPr lang="fr-FR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RÃ©sultat de recherche d'images pour &quot;porte voix image&quot;">
            <a:extLst>
              <a:ext uri="{FF2B5EF4-FFF2-40B4-BE49-F238E27FC236}">
                <a16:creationId xmlns:a16="http://schemas.microsoft.com/office/drawing/2014/main" xmlns="" id="{984D62C0-FEAD-4783-822A-E7A8168E0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83499" y="1931291"/>
            <a:ext cx="1039009" cy="1215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xmlns="" id="{AC2A76D5-57F6-4086-97DA-FB873AB531C2}"/>
              </a:ext>
            </a:extLst>
          </p:cNvPr>
          <p:cNvCxnSpPr>
            <a:cxnSpLocks/>
            <a:stCxn id="48" idx="1"/>
          </p:cNvCxnSpPr>
          <p:nvPr/>
        </p:nvCxnSpPr>
        <p:spPr>
          <a:xfrm flipH="1">
            <a:off x="2411760" y="1463938"/>
            <a:ext cx="805186" cy="385971"/>
          </a:xfrm>
          <a:prstGeom prst="straightConnector1">
            <a:avLst/>
          </a:prstGeom>
          <a:ln w="57150">
            <a:solidFill>
              <a:schemeClr val="accent1"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xmlns="" id="{43E13BA4-910C-4BAA-BEE6-BBA69BCBD02C}"/>
              </a:ext>
            </a:extLst>
          </p:cNvPr>
          <p:cNvCxnSpPr>
            <a:cxnSpLocks/>
          </p:cNvCxnSpPr>
          <p:nvPr/>
        </p:nvCxnSpPr>
        <p:spPr>
          <a:xfrm flipH="1" flipV="1">
            <a:off x="5888378" y="1492519"/>
            <a:ext cx="755478" cy="357390"/>
          </a:xfrm>
          <a:prstGeom prst="straightConnector1">
            <a:avLst/>
          </a:prstGeom>
          <a:ln w="57150">
            <a:solidFill>
              <a:schemeClr val="accent1"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RÃ©sultat de recherche d'images pour &quot;rÃ©union image&quot;">
            <a:extLst>
              <a:ext uri="{FF2B5EF4-FFF2-40B4-BE49-F238E27FC236}">
                <a16:creationId xmlns:a16="http://schemas.microsoft.com/office/drawing/2014/main" xmlns="" id="{FA3FCE71-0BA4-4E8A-8299-774FBA8FD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0229" y="2169357"/>
            <a:ext cx="1483542" cy="111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xmlns="" id="{1CF4D052-BEC7-4DFC-838A-B65DF48A95D8}"/>
              </a:ext>
            </a:extLst>
          </p:cNvPr>
          <p:cNvSpPr/>
          <p:nvPr/>
        </p:nvSpPr>
        <p:spPr>
          <a:xfrm>
            <a:off x="3703228" y="3392002"/>
            <a:ext cx="1737543" cy="815129"/>
          </a:xfrm>
          <a:prstGeom prst="roundRect">
            <a:avLst/>
          </a:prstGeom>
          <a:solidFill>
            <a:srgbClr val="D43C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CODIEC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Projet validé le 06/06/2019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xmlns="" id="{0CFBFE8C-60C9-432C-91E5-D8D6E098517F}"/>
              </a:ext>
            </a:extLst>
          </p:cNvPr>
          <p:cNvCxnSpPr>
            <a:cxnSpLocks/>
          </p:cNvCxnSpPr>
          <p:nvPr/>
        </p:nvCxnSpPr>
        <p:spPr>
          <a:xfrm flipV="1">
            <a:off x="4527808" y="1716636"/>
            <a:ext cx="0" cy="429310"/>
          </a:xfrm>
          <a:prstGeom prst="straightConnector1">
            <a:avLst/>
          </a:prstGeom>
          <a:ln w="57150">
            <a:solidFill>
              <a:schemeClr val="accent1">
                <a:alpha val="6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xmlns="" id="{B35792DB-A9E0-44E5-AC5C-679E8184E87D}"/>
              </a:ext>
            </a:extLst>
          </p:cNvPr>
          <p:cNvSpPr/>
          <p:nvPr/>
        </p:nvSpPr>
        <p:spPr>
          <a:xfrm>
            <a:off x="706181" y="5254182"/>
            <a:ext cx="8280920" cy="1573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600" b="1" i="1" dirty="0"/>
              <a:t>« (…) Les jeunes nous réclament un changement. Ils se demandent comment il est possible de prétendre construire un avenir meilleur sans penser à la crise de l’environnement et à la souffrance des exclus.</a:t>
            </a:r>
          </a:p>
          <a:p>
            <a:pPr algn="just"/>
            <a:r>
              <a:rPr lang="fr-FR" sz="1600" b="1" i="1" dirty="0"/>
              <a:t>J’adresse une invitation urgente à un nouveau dialogue sur la façon dont nous construisons l’avenir de la planète. Nous avons besoin d’une conversion qui nous unisse tous. (…) » Pape François. </a:t>
            </a:r>
            <a:r>
              <a:rPr lang="fr-FR" sz="1600" b="1" i="1" dirty="0" err="1"/>
              <a:t>Laudato</a:t>
            </a:r>
            <a:r>
              <a:rPr lang="fr-FR" sz="1600" b="1" i="1" dirty="0"/>
              <a:t> Si’ - n°13 et 14</a:t>
            </a:r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xmlns="" id="{6F4257AB-6F8F-4A62-BC37-C9D746A6CF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133" y="42362"/>
            <a:ext cx="1286678" cy="86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905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6" grpId="0" animBg="1"/>
      <p:bldP spid="48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xmlns="" id="{8A007C6A-3D8B-4A18-A6B1-836E4EA56A82}"/>
              </a:ext>
            </a:extLst>
          </p:cNvPr>
          <p:cNvSpPr/>
          <p:nvPr/>
        </p:nvSpPr>
        <p:spPr>
          <a:xfrm>
            <a:off x="3765816" y="4528337"/>
            <a:ext cx="1448514" cy="22143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Additif dans chaque projet éducatif sur la  Sauvegarde de la Maison commune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xmlns="" id="{141D5929-7FAE-44D8-B2C3-C9A6F7367B52}"/>
              </a:ext>
            </a:extLst>
          </p:cNvPr>
          <p:cNvSpPr/>
          <p:nvPr/>
        </p:nvSpPr>
        <p:spPr>
          <a:xfrm>
            <a:off x="51191" y="4466945"/>
            <a:ext cx="1971970" cy="23061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Journée des communautés éducatives </a:t>
            </a:r>
          </a:p>
          <a:p>
            <a:pPr algn="ctr"/>
            <a:r>
              <a:rPr lang="fr-FR" sz="1400" b="1" u="sng" dirty="0">
                <a:solidFill>
                  <a:schemeClr val="bg1"/>
                </a:solidFill>
              </a:rPr>
              <a:t>avec les élèves/étudiants</a:t>
            </a:r>
          </a:p>
          <a:p>
            <a:pPr algn="ctr"/>
            <a:r>
              <a:rPr lang="fr-FR" sz="1400" b="1" dirty="0" err="1">
                <a:solidFill>
                  <a:schemeClr val="bg1"/>
                </a:solidFill>
              </a:rPr>
              <a:t>ve</a:t>
            </a:r>
            <a:r>
              <a:rPr lang="fr-FR" sz="1400" b="1" dirty="0">
                <a:solidFill>
                  <a:schemeClr val="bg1"/>
                </a:solidFill>
              </a:rPr>
              <a:t> 6 </a:t>
            </a:r>
            <a:r>
              <a:rPr lang="fr-FR" sz="1400" b="1" dirty="0" err="1">
                <a:solidFill>
                  <a:schemeClr val="bg1"/>
                </a:solidFill>
              </a:rPr>
              <a:t>dec</a:t>
            </a:r>
            <a:r>
              <a:rPr lang="fr-FR" sz="1400" b="1" dirty="0">
                <a:solidFill>
                  <a:schemeClr val="bg1"/>
                </a:solidFill>
              </a:rPr>
              <a:t> 2019</a:t>
            </a:r>
          </a:p>
          <a:p>
            <a:pPr algn="ctr"/>
            <a:r>
              <a:rPr lang="fr-FR" sz="1400" b="1" dirty="0">
                <a:solidFill>
                  <a:srgbClr val="FF0000"/>
                </a:solidFill>
              </a:rPr>
              <a:t>Définir une charte EC72 pour la sauvegarde de notre Maison commune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xmlns="" id="{5F7EAF7B-D3AA-4279-88CB-6243B8E08D30}"/>
              </a:ext>
            </a:extLst>
          </p:cNvPr>
          <p:cNvSpPr/>
          <p:nvPr/>
        </p:nvSpPr>
        <p:spPr>
          <a:xfrm>
            <a:off x="5360038" y="2614767"/>
            <a:ext cx="1377314" cy="10316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Lu 17 02 2020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Journée de ressourcement CE/DDEC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xmlns="" id="{C1EB7005-E3D9-43D3-806E-91EC3E9A222E}"/>
              </a:ext>
            </a:extLst>
          </p:cNvPr>
          <p:cNvSpPr/>
          <p:nvPr/>
        </p:nvSpPr>
        <p:spPr>
          <a:xfrm>
            <a:off x="4353551" y="2603751"/>
            <a:ext cx="982016" cy="105371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UGSEL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Cross +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Ecologie intégrale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xmlns="" id="{704F7E22-617C-4943-BBB9-AB5090F0FF42}"/>
              </a:ext>
            </a:extLst>
          </p:cNvPr>
          <p:cNvSpPr/>
          <p:nvPr/>
        </p:nvSpPr>
        <p:spPr>
          <a:xfrm>
            <a:off x="5287830" y="4493661"/>
            <a:ext cx="2524529" cy="228369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Fraternité</a:t>
            </a:r>
          </a:p>
          <a:p>
            <a:pPr algn="ctr"/>
            <a:r>
              <a:rPr lang="fr-FR" sz="1400" b="1" dirty="0">
                <a:solidFill>
                  <a:srgbClr val="FF0000"/>
                </a:solidFill>
              </a:rPr>
              <a:t>Rassemblement EC72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(CE / élèves /apprentis / étudiants/  enseignants / salariés / bénévoles) sur notre Maison Commune + 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Promulgation de la charte </a:t>
            </a:r>
          </a:p>
          <a:p>
            <a:pPr algn="ctr"/>
            <a:r>
              <a:rPr lang="fr-FR" sz="1400" b="1" dirty="0">
                <a:solidFill>
                  <a:srgbClr val="FF0000"/>
                </a:solidFill>
              </a:rPr>
              <a:t>Ve 2 </a:t>
            </a:r>
            <a:r>
              <a:rPr lang="fr-FR" sz="1400" b="1" dirty="0" err="1">
                <a:solidFill>
                  <a:srgbClr val="FF0000"/>
                </a:solidFill>
              </a:rPr>
              <a:t>oct</a:t>
            </a:r>
            <a:r>
              <a:rPr lang="fr-FR" sz="1400" b="1" dirty="0">
                <a:solidFill>
                  <a:srgbClr val="FF0000"/>
                </a:solidFill>
              </a:rPr>
              <a:t> 2020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xmlns="" id="{18ADC2DD-1EF4-4896-9BAF-6828D7BD1133}"/>
              </a:ext>
            </a:extLst>
          </p:cNvPr>
          <p:cNvSpPr/>
          <p:nvPr/>
        </p:nvSpPr>
        <p:spPr>
          <a:xfrm>
            <a:off x="2851665" y="2601357"/>
            <a:ext cx="1479839" cy="11264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UDOGEC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Mutualisation+ 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« Pour une économie intégrale »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xmlns="" id="{15CAAE23-1BBA-4C8B-9B8B-24E1C9FD9854}"/>
              </a:ext>
            </a:extLst>
          </p:cNvPr>
          <p:cNvSpPr/>
          <p:nvPr/>
        </p:nvSpPr>
        <p:spPr>
          <a:xfrm>
            <a:off x="1493843" y="2632750"/>
            <a:ext cx="1335775" cy="103449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APEL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Ex Education nutritionnelle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« Gaspillage alimentaire »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xmlns="" id="{460B4689-33A0-420D-A616-407A4AD3537C}"/>
              </a:ext>
            </a:extLst>
          </p:cNvPr>
          <p:cNvSpPr/>
          <p:nvPr/>
        </p:nvSpPr>
        <p:spPr>
          <a:xfrm>
            <a:off x="6118" y="2533406"/>
            <a:ext cx="1461361" cy="119440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Vie scolaire</a:t>
            </a: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Lu 21 10 2019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Ex « Pour un meilleur climat scolaire »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xmlns="" id="{ACE4A1D9-D2DC-4540-83DE-EA849E524250}"/>
              </a:ext>
            </a:extLst>
          </p:cNvPr>
          <p:cNvSpPr/>
          <p:nvPr/>
        </p:nvSpPr>
        <p:spPr>
          <a:xfrm>
            <a:off x="6567481" y="1362697"/>
            <a:ext cx="1418737" cy="10223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FF0000"/>
                </a:solidFill>
              </a:rPr>
              <a:t>Me 02 10 2019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Journée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CE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APS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Prêtres réf</a:t>
            </a:r>
          </a:p>
        </p:txBody>
      </p: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xmlns="" id="{58236CE9-8700-4D8C-B8C3-7EBCC5F46A12}"/>
              </a:ext>
            </a:extLst>
          </p:cNvPr>
          <p:cNvSpPr/>
          <p:nvPr/>
        </p:nvSpPr>
        <p:spPr>
          <a:xfrm>
            <a:off x="22598" y="3833231"/>
            <a:ext cx="2630870" cy="5257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Cycle de 3 conférences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tout public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xmlns="" id="{32178821-844E-4F3F-AC1F-CA24DA93FAF7}"/>
              </a:ext>
            </a:extLst>
          </p:cNvPr>
          <p:cNvSpPr/>
          <p:nvPr/>
        </p:nvSpPr>
        <p:spPr>
          <a:xfrm>
            <a:off x="2717011" y="3842851"/>
            <a:ext cx="3546123" cy="5257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Congrès des APEL national juin 2020</a:t>
            </a: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« Enjeux éducatifs, défis écologiques »</a:t>
            </a: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xmlns="" id="{883A2371-02BE-4CC7-B5C0-AA7C240727D2}"/>
              </a:ext>
            </a:extLst>
          </p:cNvPr>
          <p:cNvSpPr/>
          <p:nvPr/>
        </p:nvSpPr>
        <p:spPr>
          <a:xfrm>
            <a:off x="1585226" y="84884"/>
            <a:ext cx="5905541" cy="98693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u="sng" dirty="0">
                <a:solidFill>
                  <a:srgbClr val="FF0000"/>
                </a:solidFill>
              </a:rPr>
              <a:t>Projet d’année EC72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« Sauvons notre Maison commune »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Soin de la Création</a:t>
            </a:r>
          </a:p>
          <a:p>
            <a:pPr algn="ctr"/>
            <a:r>
              <a:rPr lang="fr-FR" sz="1600" b="1" dirty="0">
                <a:solidFill>
                  <a:schemeClr val="bg1"/>
                </a:solidFill>
              </a:rPr>
              <a:t>Ecologie intégrale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58064468-ED8C-460B-B9A9-FC5685E0B95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17" y="55257"/>
            <a:ext cx="1381544" cy="932543"/>
          </a:xfrm>
          <a:prstGeom prst="rect">
            <a:avLst/>
          </a:prstGeom>
        </p:spPr>
      </p:pic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xmlns="" id="{3EF188C6-457A-44C9-A0D2-6824B5A7507D}"/>
              </a:ext>
            </a:extLst>
          </p:cNvPr>
          <p:cNvSpPr/>
          <p:nvPr/>
        </p:nvSpPr>
        <p:spPr>
          <a:xfrm>
            <a:off x="25450" y="1358015"/>
            <a:ext cx="1504961" cy="10316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FF0000"/>
                </a:solidFill>
              </a:rPr>
              <a:t>Autonomie des </a:t>
            </a:r>
            <a:r>
              <a:rPr lang="fr-FR" sz="1300" b="1" dirty="0" err="1">
                <a:solidFill>
                  <a:srgbClr val="FF0000"/>
                </a:solidFill>
              </a:rPr>
              <a:t>établissements</a:t>
            </a:r>
            <a:r>
              <a:rPr lang="fr-FR" sz="1300" b="1" dirty="0" err="1">
                <a:solidFill>
                  <a:schemeClr val="bg1"/>
                </a:solidFill>
              </a:rPr>
              <a:t>Projets</a:t>
            </a:r>
            <a:r>
              <a:rPr lang="fr-FR" sz="1300" b="1" dirty="0">
                <a:solidFill>
                  <a:schemeClr val="bg1"/>
                </a:solidFill>
              </a:rPr>
              <a:t> divers à l’initiative des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établissements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xmlns="" id="{F2583B92-47F8-4E5C-97B6-84D132D5D3AC}"/>
              </a:ext>
            </a:extLst>
          </p:cNvPr>
          <p:cNvSpPr/>
          <p:nvPr/>
        </p:nvSpPr>
        <p:spPr>
          <a:xfrm>
            <a:off x="2124241" y="4493661"/>
            <a:ext cx="1540495" cy="228369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2</a:t>
            </a:r>
            <a:r>
              <a:rPr lang="fr-FR" sz="1400" b="1" baseline="30000" dirty="0">
                <a:solidFill>
                  <a:schemeClr val="bg1"/>
                </a:solidFill>
              </a:rPr>
              <a:t>ème</a:t>
            </a:r>
            <a:r>
              <a:rPr lang="fr-FR" sz="1400" b="1" dirty="0">
                <a:solidFill>
                  <a:schemeClr val="bg1"/>
                </a:solidFill>
              </a:rPr>
              <a:t> temps de travail par établissement</a:t>
            </a: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1</a:t>
            </a:r>
            <a:r>
              <a:rPr lang="fr-FR" sz="1400" b="1" baseline="30000" dirty="0">
                <a:solidFill>
                  <a:schemeClr val="bg1"/>
                </a:solidFill>
              </a:rPr>
              <a:t>er</a:t>
            </a:r>
            <a:r>
              <a:rPr lang="fr-FR" sz="1400" b="1" dirty="0">
                <a:solidFill>
                  <a:schemeClr val="bg1"/>
                </a:solidFill>
              </a:rPr>
              <a:t> trimestre 2020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xmlns="" id="{DDB4E28D-0726-4009-81F8-AA08DC066B8C}"/>
              </a:ext>
            </a:extLst>
          </p:cNvPr>
          <p:cNvSpPr/>
          <p:nvPr/>
        </p:nvSpPr>
        <p:spPr>
          <a:xfrm>
            <a:off x="2682061" y="1131788"/>
            <a:ext cx="2703868" cy="138025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FF0000"/>
                </a:solidFill>
              </a:rPr>
              <a:t>Temps liturgiques en lien avec la Création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Messe de rentrée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Temps de l’Avent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Temps du Carême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Parrainage de 2 associations </a:t>
            </a:r>
          </a:p>
          <a:p>
            <a:pPr algn="ctr"/>
            <a:r>
              <a:rPr lang="fr-FR" sz="1300" b="1" dirty="0">
                <a:solidFill>
                  <a:schemeClr val="bg1"/>
                </a:solidFill>
              </a:rPr>
              <a:t>(local et extérieure)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xmlns="" id="{F4165E7A-AAB4-411B-99CA-9D3C2F918177}"/>
              </a:ext>
            </a:extLst>
          </p:cNvPr>
          <p:cNvSpPr/>
          <p:nvPr/>
        </p:nvSpPr>
        <p:spPr>
          <a:xfrm>
            <a:off x="1595638" y="1358015"/>
            <a:ext cx="1021196" cy="10316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bg1"/>
                </a:solidFill>
              </a:rPr>
              <a:t>Réflexion en AG CE1/CE2/DDEC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xmlns="" id="{0E48893A-929D-489D-89FC-7E1C68B60237}"/>
              </a:ext>
            </a:extLst>
          </p:cNvPr>
          <p:cNvSpPr/>
          <p:nvPr/>
        </p:nvSpPr>
        <p:spPr>
          <a:xfrm>
            <a:off x="6762796" y="2614036"/>
            <a:ext cx="1197545" cy="10223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FF0000"/>
                </a:solidFill>
              </a:rPr>
              <a:t>Orientations synodales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En lien avec les paroisses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xmlns="" id="{CD01C9EC-65C4-450D-91B5-C8CB2DF7BB2B}"/>
              </a:ext>
            </a:extLst>
          </p:cNvPr>
          <p:cNvSpPr/>
          <p:nvPr/>
        </p:nvSpPr>
        <p:spPr>
          <a:xfrm>
            <a:off x="7893648" y="4528337"/>
            <a:ext cx="1172272" cy="221434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Fête de St François d’Assise</a:t>
            </a:r>
          </a:p>
          <a:p>
            <a:pPr algn="ctr"/>
            <a:endParaRPr lang="fr-FR" sz="1400" b="1" dirty="0">
              <a:solidFill>
                <a:schemeClr val="bg1"/>
              </a:solidFill>
            </a:endParaRPr>
          </a:p>
          <a:p>
            <a:pPr algn="ctr"/>
            <a:r>
              <a:rPr lang="fr-FR" sz="1400" b="1" dirty="0">
                <a:solidFill>
                  <a:schemeClr val="bg1"/>
                </a:solidFill>
              </a:rPr>
              <a:t>04 </a:t>
            </a:r>
            <a:r>
              <a:rPr lang="fr-FR" sz="1400" b="1" dirty="0" err="1">
                <a:solidFill>
                  <a:schemeClr val="bg1"/>
                </a:solidFill>
              </a:rPr>
              <a:t>oct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xmlns="" id="{2D7DF5E8-14E6-45B4-B98C-03EF06C6F549}"/>
              </a:ext>
            </a:extLst>
          </p:cNvPr>
          <p:cNvSpPr/>
          <p:nvPr/>
        </p:nvSpPr>
        <p:spPr>
          <a:xfrm>
            <a:off x="8014078" y="1362696"/>
            <a:ext cx="1137666" cy="10223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20</a:t>
            </a:r>
            <a:r>
              <a:rPr lang="fr-FR" sz="1200" b="1" baseline="30000" dirty="0">
                <a:solidFill>
                  <a:schemeClr val="bg1"/>
                </a:solidFill>
              </a:rPr>
              <a:t>ème</a:t>
            </a:r>
            <a:r>
              <a:rPr lang="fr-FR" sz="1200" b="1" dirty="0">
                <a:solidFill>
                  <a:schemeClr val="bg1"/>
                </a:solidFill>
              </a:rPr>
              <a:t> Congrès des jeunes chercheurs</a:t>
            </a:r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xmlns="" id="{F68681C3-4975-4441-ACDA-D9C3C3DDC354}"/>
              </a:ext>
            </a:extLst>
          </p:cNvPr>
          <p:cNvSpPr/>
          <p:nvPr/>
        </p:nvSpPr>
        <p:spPr>
          <a:xfrm>
            <a:off x="7986217" y="2612605"/>
            <a:ext cx="1167643" cy="101195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Fil conducteur</a:t>
            </a:r>
          </a:p>
          <a:p>
            <a:pPr algn="ctr"/>
            <a:r>
              <a:rPr lang="fr-FR" sz="1200" b="1" dirty="0">
                <a:solidFill>
                  <a:schemeClr val="bg1"/>
                </a:solidFill>
              </a:rPr>
              <a:t>RCF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FA281B3B-3179-44F0-8537-88937BAF1062}"/>
              </a:ext>
            </a:extLst>
          </p:cNvPr>
          <p:cNvSpPr/>
          <p:nvPr/>
        </p:nvSpPr>
        <p:spPr>
          <a:xfrm rot="1108105">
            <a:off x="6833722" y="389856"/>
            <a:ext cx="2515877" cy="187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accent2">
                    <a:lumMod val="75000"/>
                  </a:schemeClr>
                </a:solidFill>
              </a:rPr>
              <a:t>Concrètement</a:t>
            </a:r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xmlns="" id="{B05A86A1-49AD-4696-B225-CBE286D39265}"/>
              </a:ext>
            </a:extLst>
          </p:cNvPr>
          <p:cNvSpPr/>
          <p:nvPr/>
        </p:nvSpPr>
        <p:spPr>
          <a:xfrm>
            <a:off x="5415885" y="1362696"/>
            <a:ext cx="1137666" cy="102231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Carte de Noël réalisée par des élèves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xmlns="" id="{25E46B78-61C1-4532-A22B-1C9093B05423}"/>
              </a:ext>
            </a:extLst>
          </p:cNvPr>
          <p:cNvSpPr/>
          <p:nvPr/>
        </p:nvSpPr>
        <p:spPr>
          <a:xfrm>
            <a:off x="6285371" y="3743100"/>
            <a:ext cx="2858629" cy="70883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bg1"/>
                </a:solidFill>
              </a:rPr>
              <a:t>Pistes de réflexion SGEC</a:t>
            </a:r>
          </a:p>
          <a:p>
            <a:pPr algn="ctr"/>
            <a:r>
              <a:rPr lang="fr-FR" sz="1200" u="sng" dirty="0">
                <a:hlinkClick r:id="rId3"/>
              </a:rPr>
              <a:t>https://padlet.com/philippe_bancon/ux7iiz1dtw9l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xmlns="" val="14519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6" grpId="0" animBg="1"/>
      <p:bldP spid="28" grpId="0" animBg="1"/>
      <p:bldP spid="29" grpId="0" animBg="1"/>
      <p:bldP spid="31" grpId="0" animBg="1"/>
      <p:bldP spid="33" grpId="0" animBg="1"/>
      <p:bldP spid="38" grpId="0" animBg="1"/>
      <p:bldP spid="43" grpId="0" animBg="1"/>
      <p:bldP spid="30" grpId="0" animBg="1"/>
      <p:bldP spid="34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666</Words>
  <Application>Microsoft Office PowerPoint</Application>
  <PresentationFormat>Affichage à l'écran (4:3)</PresentationFormat>
  <Paragraphs>160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Secteur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MARTINEZ</dc:creator>
  <cp:lastModifiedBy>mcbruant</cp:lastModifiedBy>
  <cp:revision>80</cp:revision>
  <dcterms:created xsi:type="dcterms:W3CDTF">2019-06-02T10:39:08Z</dcterms:created>
  <dcterms:modified xsi:type="dcterms:W3CDTF">2019-06-24T08:17:01Z</dcterms:modified>
</cp:coreProperties>
</file>